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139"/>
  </p:notesMasterIdLst>
  <p:sldIdLst>
    <p:sldId id="256" r:id="rId5"/>
    <p:sldId id="274" r:id="rId6"/>
    <p:sldId id="334" r:id="rId7"/>
    <p:sldId id="335" r:id="rId8"/>
    <p:sldId id="336" r:id="rId9"/>
    <p:sldId id="277" r:id="rId10"/>
    <p:sldId id="300" r:id="rId11"/>
    <p:sldId id="314" r:id="rId12"/>
    <p:sldId id="315" r:id="rId13"/>
    <p:sldId id="320" r:id="rId14"/>
    <p:sldId id="461" r:id="rId15"/>
    <p:sldId id="316" r:id="rId16"/>
    <p:sldId id="358" r:id="rId17"/>
    <p:sldId id="463" r:id="rId18"/>
    <p:sldId id="513" r:id="rId19"/>
    <p:sldId id="514" r:id="rId20"/>
    <p:sldId id="515" r:id="rId21"/>
    <p:sldId id="516" r:id="rId22"/>
    <p:sldId id="462" r:id="rId23"/>
    <p:sldId id="318" r:id="rId24"/>
    <p:sldId id="362" r:id="rId25"/>
    <p:sldId id="361" r:id="rId26"/>
    <p:sldId id="364" r:id="rId27"/>
    <p:sldId id="468" r:id="rId28"/>
    <p:sldId id="365" r:id="rId29"/>
    <p:sldId id="366" r:id="rId30"/>
    <p:sldId id="363" r:id="rId31"/>
    <p:sldId id="278" r:id="rId32"/>
    <p:sldId id="518" r:id="rId33"/>
    <p:sldId id="519" r:id="rId34"/>
    <p:sldId id="520" r:id="rId35"/>
    <p:sldId id="521" r:id="rId36"/>
    <p:sldId id="522" r:id="rId37"/>
    <p:sldId id="523" r:id="rId38"/>
    <p:sldId id="517" r:id="rId39"/>
    <p:sldId id="368" r:id="rId40"/>
    <p:sldId id="369" r:id="rId41"/>
    <p:sldId id="370" r:id="rId42"/>
    <p:sldId id="371" r:id="rId43"/>
    <p:sldId id="489" r:id="rId44"/>
    <p:sldId id="474" r:id="rId45"/>
    <p:sldId id="372" r:id="rId46"/>
    <p:sldId id="476" r:id="rId47"/>
    <p:sldId id="475" r:id="rId48"/>
    <p:sldId id="373" r:id="rId49"/>
    <p:sldId id="375" r:id="rId50"/>
    <p:sldId id="524" r:id="rId51"/>
    <p:sldId id="376" r:id="rId52"/>
    <p:sldId id="477" r:id="rId53"/>
    <p:sldId id="307" r:id="rId54"/>
    <p:sldId id="311" r:id="rId55"/>
    <p:sldId id="377" r:id="rId56"/>
    <p:sldId id="526" r:id="rId57"/>
    <p:sldId id="527" r:id="rId58"/>
    <p:sldId id="385" r:id="rId59"/>
    <p:sldId id="488" r:id="rId60"/>
    <p:sldId id="384" r:id="rId61"/>
    <p:sldId id="383" r:id="rId62"/>
    <p:sldId id="391" r:id="rId63"/>
    <p:sldId id="392" r:id="rId64"/>
    <p:sldId id="479" r:id="rId65"/>
    <p:sldId id="484" r:id="rId66"/>
    <p:sldId id="485" r:id="rId67"/>
    <p:sldId id="486" r:id="rId68"/>
    <p:sldId id="382" r:id="rId69"/>
    <p:sldId id="381" r:id="rId70"/>
    <p:sldId id="528" r:id="rId71"/>
    <p:sldId id="529" r:id="rId72"/>
    <p:sldId id="530" r:id="rId73"/>
    <p:sldId id="531" r:id="rId74"/>
    <p:sldId id="532" r:id="rId75"/>
    <p:sldId id="533" r:id="rId76"/>
    <p:sldId id="380" r:id="rId77"/>
    <p:sldId id="386" r:id="rId78"/>
    <p:sldId id="394" r:id="rId79"/>
    <p:sldId id="480" r:id="rId80"/>
    <p:sldId id="395" r:id="rId81"/>
    <p:sldId id="396" r:id="rId82"/>
    <p:sldId id="387" r:id="rId83"/>
    <p:sldId id="397" r:id="rId84"/>
    <p:sldId id="398" r:id="rId85"/>
    <p:sldId id="481" r:id="rId86"/>
    <p:sldId id="482" r:id="rId87"/>
    <p:sldId id="399" r:id="rId88"/>
    <p:sldId id="400" r:id="rId89"/>
    <p:sldId id="407" r:id="rId90"/>
    <p:sldId id="483" r:id="rId91"/>
    <p:sldId id="409" r:id="rId92"/>
    <p:sldId id="410" r:id="rId93"/>
    <p:sldId id="411" r:id="rId94"/>
    <p:sldId id="403" r:id="rId95"/>
    <p:sldId id="404" r:id="rId96"/>
    <p:sldId id="534" r:id="rId97"/>
    <p:sldId id="263" r:id="rId98"/>
    <p:sldId id="264" r:id="rId99"/>
    <p:sldId id="535" r:id="rId100"/>
    <p:sldId id="536" r:id="rId101"/>
    <p:sldId id="405" r:id="rId102"/>
    <p:sldId id="467" r:id="rId103"/>
    <p:sldId id="412" r:id="rId104"/>
    <p:sldId id="413" r:id="rId105"/>
    <p:sldId id="414" r:id="rId106"/>
    <p:sldId id="415" r:id="rId107"/>
    <p:sldId id="416" r:id="rId108"/>
    <p:sldId id="417" r:id="rId109"/>
    <p:sldId id="421" r:id="rId110"/>
    <p:sldId id="537" r:id="rId111"/>
    <p:sldId id="331" r:id="rId112"/>
    <p:sldId id="401" r:id="rId113"/>
    <p:sldId id="430" r:id="rId114"/>
    <p:sldId id="431" r:id="rId115"/>
    <p:sldId id="432" r:id="rId116"/>
    <p:sldId id="433" r:id="rId117"/>
    <p:sldId id="434" r:id="rId118"/>
    <p:sldId id="333" r:id="rId119"/>
    <p:sldId id="435" r:id="rId120"/>
    <p:sldId id="436" r:id="rId121"/>
    <p:sldId id="437" r:id="rId122"/>
    <p:sldId id="438" r:id="rId123"/>
    <p:sldId id="490" r:id="rId124"/>
    <p:sldId id="491" r:id="rId125"/>
    <p:sldId id="492" r:id="rId126"/>
    <p:sldId id="493" r:id="rId127"/>
    <p:sldId id="390" r:id="rId128"/>
    <p:sldId id="439" r:id="rId129"/>
    <p:sldId id="440" r:id="rId130"/>
    <p:sldId id="441" r:id="rId131"/>
    <p:sldId id="442" r:id="rId132"/>
    <p:sldId id="443" r:id="rId133"/>
    <p:sldId id="444" r:id="rId134"/>
    <p:sldId id="423" r:id="rId135"/>
    <p:sldId id="455" r:id="rId136"/>
    <p:sldId id="466" r:id="rId137"/>
    <p:sldId id="465" r:id="rId138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6EA937-F8BA-431C-85C8-DFA7230505DC}" v="5" dt="2021-04-14T15:42:24.7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152" autoAdjust="0"/>
    <p:restoredTop sz="94624" autoAdjust="0"/>
  </p:normalViewPr>
  <p:slideViewPr>
    <p:cSldViewPr>
      <p:cViewPr varScale="1">
        <p:scale>
          <a:sx n="108" d="100"/>
          <a:sy n="108" d="100"/>
        </p:scale>
        <p:origin x="127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8551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28" Type="http://schemas.openxmlformats.org/officeDocument/2006/relationships/slide" Target="slides/slide124.xml"/><Relationship Id="rId144" Type="http://schemas.microsoft.com/office/2015/10/relationships/revisionInfo" Target="revisionInfo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slide" Target="slides/slide114.xml"/><Relationship Id="rId134" Type="http://schemas.openxmlformats.org/officeDocument/2006/relationships/slide" Target="slides/slide130.xml"/><Relationship Id="rId139" Type="http://schemas.openxmlformats.org/officeDocument/2006/relationships/notesMaster" Target="notesMasters/notesMaster1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slide" Target="slides/slide120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4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35" Type="http://schemas.openxmlformats.org/officeDocument/2006/relationships/slide" Target="slides/slide131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theme" Target="theme/theme1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6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138F1C-B31F-42B0-BD36-499FF4E2E2A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F13366F-DC37-4221-8E8B-FED61A7A3160}">
      <dgm:prSet phldrT="[Texte]"/>
      <dgm:spPr/>
      <dgm:t>
        <a:bodyPr/>
        <a:lstStyle/>
        <a:p>
          <a:r>
            <a:rPr lang="fr-FR" dirty="0"/>
            <a:t>Observation</a:t>
          </a:r>
        </a:p>
      </dgm:t>
    </dgm:pt>
    <dgm:pt modelId="{44C464B6-58C6-4817-8B03-C2138230463C}" type="parTrans" cxnId="{B33DBFF7-5BFA-40D6-9962-D99D1987D9DD}">
      <dgm:prSet/>
      <dgm:spPr/>
      <dgm:t>
        <a:bodyPr/>
        <a:lstStyle/>
        <a:p>
          <a:endParaRPr lang="fr-FR"/>
        </a:p>
      </dgm:t>
    </dgm:pt>
    <dgm:pt modelId="{8EDF9020-5E20-47B3-9C86-2AAFFACD0866}" type="sibTrans" cxnId="{B33DBFF7-5BFA-40D6-9962-D99D1987D9DD}">
      <dgm:prSet/>
      <dgm:spPr/>
      <dgm:t>
        <a:bodyPr/>
        <a:lstStyle/>
        <a:p>
          <a:endParaRPr lang="fr-FR"/>
        </a:p>
      </dgm:t>
    </dgm:pt>
    <dgm:pt modelId="{C8D39D56-7478-4B19-A6E0-54CDA49A2EEA}">
      <dgm:prSet phldrT="[Texte]"/>
      <dgm:spPr/>
      <dgm:t>
        <a:bodyPr/>
        <a:lstStyle/>
        <a:p>
          <a:r>
            <a:rPr lang="fr-FR" dirty="0"/>
            <a:t>Hypothèse</a:t>
          </a:r>
        </a:p>
      </dgm:t>
    </dgm:pt>
    <dgm:pt modelId="{45343006-2101-48ED-B605-6233105DC792}" type="parTrans" cxnId="{8BB8F823-59B4-4F35-B490-420F81199618}">
      <dgm:prSet/>
      <dgm:spPr/>
      <dgm:t>
        <a:bodyPr/>
        <a:lstStyle/>
        <a:p>
          <a:endParaRPr lang="fr-FR"/>
        </a:p>
      </dgm:t>
    </dgm:pt>
    <dgm:pt modelId="{EEE9773E-2D70-4387-8772-14058958C8DB}" type="sibTrans" cxnId="{8BB8F823-59B4-4F35-B490-420F81199618}">
      <dgm:prSet/>
      <dgm:spPr/>
      <dgm:t>
        <a:bodyPr/>
        <a:lstStyle/>
        <a:p>
          <a:endParaRPr lang="fr-FR"/>
        </a:p>
      </dgm:t>
    </dgm:pt>
    <dgm:pt modelId="{FD6CA1BC-7BA9-457D-BA51-1075C10297FA}">
      <dgm:prSet phldrT="[Texte]"/>
      <dgm:spPr/>
      <dgm:t>
        <a:bodyPr/>
        <a:lstStyle/>
        <a:p>
          <a:r>
            <a:rPr lang="fr-FR" dirty="0"/>
            <a:t>Test</a:t>
          </a:r>
        </a:p>
      </dgm:t>
    </dgm:pt>
    <dgm:pt modelId="{CEB04F6C-7DBB-42C8-9D39-87BB9EF1BFB1}" type="parTrans" cxnId="{615E929D-A823-4C02-BBE6-5B556A5678C2}">
      <dgm:prSet/>
      <dgm:spPr/>
      <dgm:t>
        <a:bodyPr/>
        <a:lstStyle/>
        <a:p>
          <a:endParaRPr lang="fr-FR"/>
        </a:p>
      </dgm:t>
    </dgm:pt>
    <dgm:pt modelId="{FCE40684-E53B-4767-B2A7-CBC2536E0778}" type="sibTrans" cxnId="{615E929D-A823-4C02-BBE6-5B556A5678C2}">
      <dgm:prSet/>
      <dgm:spPr/>
      <dgm:t>
        <a:bodyPr/>
        <a:lstStyle/>
        <a:p>
          <a:endParaRPr lang="fr-FR"/>
        </a:p>
      </dgm:t>
    </dgm:pt>
    <dgm:pt modelId="{E418D5A4-165C-4BFA-B9D7-DB73472D043F}" type="pres">
      <dgm:prSet presAssocID="{05138F1C-B31F-42B0-BD36-499FF4E2E2AB}" presName="Name0" presStyleCnt="0">
        <dgm:presLayoutVars>
          <dgm:dir/>
          <dgm:resizeHandles val="exact"/>
        </dgm:presLayoutVars>
      </dgm:prSet>
      <dgm:spPr/>
    </dgm:pt>
    <dgm:pt modelId="{7AB7A54D-178D-41C7-AFD4-E06195C298DF}" type="pres">
      <dgm:prSet presAssocID="{4F13366F-DC37-4221-8E8B-FED61A7A3160}" presName="node" presStyleLbl="node1" presStyleIdx="0" presStyleCnt="3">
        <dgm:presLayoutVars>
          <dgm:bulletEnabled val="1"/>
        </dgm:presLayoutVars>
      </dgm:prSet>
      <dgm:spPr/>
    </dgm:pt>
    <dgm:pt modelId="{8A95210A-3B4D-4125-BDB0-2B60371D963A}" type="pres">
      <dgm:prSet presAssocID="{8EDF9020-5E20-47B3-9C86-2AAFFACD0866}" presName="sibTrans" presStyleLbl="sibTrans2D1" presStyleIdx="0" presStyleCnt="2"/>
      <dgm:spPr/>
    </dgm:pt>
    <dgm:pt modelId="{9706A314-683D-4E23-919A-0BF474013A3A}" type="pres">
      <dgm:prSet presAssocID="{8EDF9020-5E20-47B3-9C86-2AAFFACD0866}" presName="connectorText" presStyleLbl="sibTrans2D1" presStyleIdx="0" presStyleCnt="2"/>
      <dgm:spPr/>
    </dgm:pt>
    <dgm:pt modelId="{6BB7B924-F9C9-42E7-8868-8A8D13051C07}" type="pres">
      <dgm:prSet presAssocID="{C8D39D56-7478-4B19-A6E0-54CDA49A2EEA}" presName="node" presStyleLbl="node1" presStyleIdx="1" presStyleCnt="3">
        <dgm:presLayoutVars>
          <dgm:bulletEnabled val="1"/>
        </dgm:presLayoutVars>
      </dgm:prSet>
      <dgm:spPr/>
    </dgm:pt>
    <dgm:pt modelId="{973DEB4D-8731-4564-AD45-3687F29795BE}" type="pres">
      <dgm:prSet presAssocID="{EEE9773E-2D70-4387-8772-14058958C8DB}" presName="sibTrans" presStyleLbl="sibTrans2D1" presStyleIdx="1" presStyleCnt="2"/>
      <dgm:spPr/>
    </dgm:pt>
    <dgm:pt modelId="{2422F8E4-A86C-41F0-BFA0-F6D5E88C2019}" type="pres">
      <dgm:prSet presAssocID="{EEE9773E-2D70-4387-8772-14058958C8DB}" presName="connectorText" presStyleLbl="sibTrans2D1" presStyleIdx="1" presStyleCnt="2"/>
      <dgm:spPr/>
    </dgm:pt>
    <dgm:pt modelId="{84AF764B-852A-4B9F-A148-B4C3CA5B84CC}" type="pres">
      <dgm:prSet presAssocID="{FD6CA1BC-7BA9-457D-BA51-1075C10297FA}" presName="node" presStyleLbl="node1" presStyleIdx="2" presStyleCnt="3">
        <dgm:presLayoutVars>
          <dgm:bulletEnabled val="1"/>
        </dgm:presLayoutVars>
      </dgm:prSet>
      <dgm:spPr/>
    </dgm:pt>
  </dgm:ptLst>
  <dgm:cxnLst>
    <dgm:cxn modelId="{AF62F605-983E-4A6B-9980-22EBFFBB81EE}" type="presOf" srcId="{8EDF9020-5E20-47B3-9C86-2AAFFACD0866}" destId="{8A95210A-3B4D-4125-BDB0-2B60371D963A}" srcOrd="0" destOrd="0" presId="urn:microsoft.com/office/officeart/2005/8/layout/process1"/>
    <dgm:cxn modelId="{965C3707-0C86-4519-AFED-65024967831D}" type="presOf" srcId="{FD6CA1BC-7BA9-457D-BA51-1075C10297FA}" destId="{84AF764B-852A-4B9F-A148-B4C3CA5B84CC}" srcOrd="0" destOrd="0" presId="urn:microsoft.com/office/officeart/2005/8/layout/process1"/>
    <dgm:cxn modelId="{8BB8F823-59B4-4F35-B490-420F81199618}" srcId="{05138F1C-B31F-42B0-BD36-499FF4E2E2AB}" destId="{C8D39D56-7478-4B19-A6E0-54CDA49A2EEA}" srcOrd="1" destOrd="0" parTransId="{45343006-2101-48ED-B605-6233105DC792}" sibTransId="{EEE9773E-2D70-4387-8772-14058958C8DB}"/>
    <dgm:cxn modelId="{53358E6D-F758-4164-9274-F8E849C7A3F5}" type="presOf" srcId="{EEE9773E-2D70-4387-8772-14058958C8DB}" destId="{973DEB4D-8731-4564-AD45-3687F29795BE}" srcOrd="0" destOrd="0" presId="urn:microsoft.com/office/officeart/2005/8/layout/process1"/>
    <dgm:cxn modelId="{6CABEE4F-066D-4FCA-A666-1AC511578E13}" type="presOf" srcId="{EEE9773E-2D70-4387-8772-14058958C8DB}" destId="{2422F8E4-A86C-41F0-BFA0-F6D5E88C2019}" srcOrd="1" destOrd="0" presId="urn:microsoft.com/office/officeart/2005/8/layout/process1"/>
    <dgm:cxn modelId="{6F608F96-DE18-41AA-ADA1-C019BF7A31B6}" type="presOf" srcId="{4F13366F-DC37-4221-8E8B-FED61A7A3160}" destId="{7AB7A54D-178D-41C7-AFD4-E06195C298DF}" srcOrd="0" destOrd="0" presId="urn:microsoft.com/office/officeart/2005/8/layout/process1"/>
    <dgm:cxn modelId="{615E929D-A823-4C02-BBE6-5B556A5678C2}" srcId="{05138F1C-B31F-42B0-BD36-499FF4E2E2AB}" destId="{FD6CA1BC-7BA9-457D-BA51-1075C10297FA}" srcOrd="2" destOrd="0" parTransId="{CEB04F6C-7DBB-42C8-9D39-87BB9EF1BFB1}" sibTransId="{FCE40684-E53B-4767-B2A7-CBC2536E0778}"/>
    <dgm:cxn modelId="{000CEFAF-E9DE-44E9-A832-FD1466C00128}" type="presOf" srcId="{C8D39D56-7478-4B19-A6E0-54CDA49A2EEA}" destId="{6BB7B924-F9C9-42E7-8868-8A8D13051C07}" srcOrd="0" destOrd="0" presId="urn:microsoft.com/office/officeart/2005/8/layout/process1"/>
    <dgm:cxn modelId="{ACD03CB3-6C58-4082-BB36-8C7BB1D7EAC0}" type="presOf" srcId="{8EDF9020-5E20-47B3-9C86-2AAFFACD0866}" destId="{9706A314-683D-4E23-919A-0BF474013A3A}" srcOrd="1" destOrd="0" presId="urn:microsoft.com/office/officeart/2005/8/layout/process1"/>
    <dgm:cxn modelId="{2B4C16F5-378A-43ED-8869-0C680F36C18B}" type="presOf" srcId="{05138F1C-B31F-42B0-BD36-499FF4E2E2AB}" destId="{E418D5A4-165C-4BFA-B9D7-DB73472D043F}" srcOrd="0" destOrd="0" presId="urn:microsoft.com/office/officeart/2005/8/layout/process1"/>
    <dgm:cxn modelId="{B33DBFF7-5BFA-40D6-9962-D99D1987D9DD}" srcId="{05138F1C-B31F-42B0-BD36-499FF4E2E2AB}" destId="{4F13366F-DC37-4221-8E8B-FED61A7A3160}" srcOrd="0" destOrd="0" parTransId="{44C464B6-58C6-4817-8B03-C2138230463C}" sibTransId="{8EDF9020-5E20-47B3-9C86-2AAFFACD0866}"/>
    <dgm:cxn modelId="{D98FF3FC-768A-4C07-9A2B-90DEF7D6F011}" type="presParOf" srcId="{E418D5A4-165C-4BFA-B9D7-DB73472D043F}" destId="{7AB7A54D-178D-41C7-AFD4-E06195C298DF}" srcOrd="0" destOrd="0" presId="urn:microsoft.com/office/officeart/2005/8/layout/process1"/>
    <dgm:cxn modelId="{662AB4DC-C4C1-4A3D-99D7-72F76FB8EDE5}" type="presParOf" srcId="{E418D5A4-165C-4BFA-B9D7-DB73472D043F}" destId="{8A95210A-3B4D-4125-BDB0-2B60371D963A}" srcOrd="1" destOrd="0" presId="urn:microsoft.com/office/officeart/2005/8/layout/process1"/>
    <dgm:cxn modelId="{D61EF064-D1C8-4438-BE9C-46A1D44EF03E}" type="presParOf" srcId="{8A95210A-3B4D-4125-BDB0-2B60371D963A}" destId="{9706A314-683D-4E23-919A-0BF474013A3A}" srcOrd="0" destOrd="0" presId="urn:microsoft.com/office/officeart/2005/8/layout/process1"/>
    <dgm:cxn modelId="{C69F9B64-C392-4248-9F76-CCDEC0CBDEC5}" type="presParOf" srcId="{E418D5A4-165C-4BFA-B9D7-DB73472D043F}" destId="{6BB7B924-F9C9-42E7-8868-8A8D13051C07}" srcOrd="2" destOrd="0" presId="urn:microsoft.com/office/officeart/2005/8/layout/process1"/>
    <dgm:cxn modelId="{C18ACE74-C652-4677-AEDB-3E443771BF85}" type="presParOf" srcId="{E418D5A4-165C-4BFA-B9D7-DB73472D043F}" destId="{973DEB4D-8731-4564-AD45-3687F29795BE}" srcOrd="3" destOrd="0" presId="urn:microsoft.com/office/officeart/2005/8/layout/process1"/>
    <dgm:cxn modelId="{966E8B85-7703-4C0B-8097-A2E6307FC1E1}" type="presParOf" srcId="{973DEB4D-8731-4564-AD45-3687F29795BE}" destId="{2422F8E4-A86C-41F0-BFA0-F6D5E88C2019}" srcOrd="0" destOrd="0" presId="urn:microsoft.com/office/officeart/2005/8/layout/process1"/>
    <dgm:cxn modelId="{BEE577D3-F46C-4813-8014-16286BB52310}" type="presParOf" srcId="{E418D5A4-165C-4BFA-B9D7-DB73472D043F}" destId="{84AF764B-852A-4B9F-A148-B4C3CA5B84C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B7A54D-178D-41C7-AFD4-E06195C298DF}">
      <dsp:nvSpPr>
        <dsp:cNvPr id="0" name=""/>
        <dsp:cNvSpPr/>
      </dsp:nvSpPr>
      <dsp:spPr>
        <a:xfrm>
          <a:off x="5357" y="1551582"/>
          <a:ext cx="1601390" cy="960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Observation</a:t>
          </a:r>
        </a:p>
      </dsp:txBody>
      <dsp:txXfrm>
        <a:off x="33499" y="1579724"/>
        <a:ext cx="1545106" cy="904550"/>
      </dsp:txXfrm>
    </dsp:sp>
    <dsp:sp modelId="{8A95210A-3B4D-4125-BDB0-2B60371D963A}">
      <dsp:nvSpPr>
        <dsp:cNvPr id="0" name=""/>
        <dsp:cNvSpPr/>
      </dsp:nvSpPr>
      <dsp:spPr>
        <a:xfrm>
          <a:off x="1766887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1766887" y="1912856"/>
        <a:ext cx="237646" cy="238286"/>
      </dsp:txXfrm>
    </dsp:sp>
    <dsp:sp modelId="{6BB7B924-F9C9-42E7-8868-8A8D13051C07}">
      <dsp:nvSpPr>
        <dsp:cNvPr id="0" name=""/>
        <dsp:cNvSpPr/>
      </dsp:nvSpPr>
      <dsp:spPr>
        <a:xfrm>
          <a:off x="2247304" y="1551582"/>
          <a:ext cx="1601390" cy="960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Hypothèse</a:t>
          </a:r>
        </a:p>
      </dsp:txBody>
      <dsp:txXfrm>
        <a:off x="2275446" y="1579724"/>
        <a:ext cx="1545106" cy="904550"/>
      </dsp:txXfrm>
    </dsp:sp>
    <dsp:sp modelId="{973DEB4D-8731-4564-AD45-3687F29795BE}">
      <dsp:nvSpPr>
        <dsp:cNvPr id="0" name=""/>
        <dsp:cNvSpPr/>
      </dsp:nvSpPr>
      <dsp:spPr>
        <a:xfrm>
          <a:off x="4008834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4008834" y="1912856"/>
        <a:ext cx="237646" cy="238286"/>
      </dsp:txXfrm>
    </dsp:sp>
    <dsp:sp modelId="{84AF764B-852A-4B9F-A148-B4C3CA5B84CC}">
      <dsp:nvSpPr>
        <dsp:cNvPr id="0" name=""/>
        <dsp:cNvSpPr/>
      </dsp:nvSpPr>
      <dsp:spPr>
        <a:xfrm>
          <a:off x="4489251" y="1551582"/>
          <a:ext cx="1601390" cy="960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Test</a:t>
          </a:r>
        </a:p>
      </dsp:txBody>
      <dsp:txXfrm>
        <a:off x="4517393" y="1579724"/>
        <a:ext cx="1545106" cy="904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12.png>
</file>

<file path=ppt/media/image113.png>
</file>

<file path=ppt/media/image114.png>
</file>

<file path=ppt/media/image12.png>
</file>

<file path=ppt/media/image126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9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63ED12-095C-4E53-B6DC-B5CFA45F4300}" type="datetimeFigureOut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0CE746-89CD-42F1-891C-E28A53DFB3A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0646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0CE746-89CD-42F1-891C-E28A53DFB3A2}" type="slidenum">
              <a:rPr lang="fr-FR" smtClean="0"/>
              <a:pPr/>
              <a:t>84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7242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0013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0013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0CE746-89CD-42F1-891C-E28A53DFB3A2}" type="slidenum">
              <a:rPr lang="fr-FR" smtClean="0"/>
              <a:pPr/>
              <a:t>114</a:t>
            </a:fld>
            <a:endParaRPr lang="fr-FR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iangle rect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Titr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17" name="Sous-titr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fr-FR"/>
              <a:t>Cliquez pour modifier le style des sous-titres du masque</a:t>
            </a:r>
            <a:endParaRPr kumimoji="0" lang="en-US"/>
          </a:p>
        </p:txBody>
      </p:sp>
      <p:grpSp>
        <p:nvGrpSpPr>
          <p:cNvPr id="2" name="Groupe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orme libre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8" name="Forme libre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11" name="Forme libre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Connecteur droit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Espace réservé de la date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94F56D3-6EB8-4CAB-81B4-43C312F9DEEA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fr-FR" dirty="0"/>
          </a:p>
        </p:txBody>
      </p:sp>
      <p:sp>
        <p:nvSpPr>
          <p:cNvPr id="27" name="Espace réservé du numéro de diapositiv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DA10-6AE4-411F-B1DA-F9222CB07B7B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723C9-78AB-4171-ADF4-D30F09F58C49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E07A-3402-4895-A38A-6CF4DC7EC5DD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F535-E4C5-4CB8-A284-9951E07683D1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45700-BA8F-414E-B924-DFC7BE821C93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1518E-F28B-4BEC-98F6-FAD932C6908B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C7766-A9EF-4708-A6B0-B0A8CF209DEF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52393-2CC2-41C8-9825-4738A30704CA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2478D1E7-4781-4D15-9255-00A529FE0978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fr-FR" dirty="0"/>
              <a:t>Cliquez sur l'icône pour ajouter une image</a:t>
            </a:r>
            <a:endParaRPr kumimoji="0" lang="en-US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4A90483-393E-4313-B34E-8BD136FA35B2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8" name="Forme libre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Forme libre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Triangle rect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Connecteur droit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e libre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Forme libre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Triangle rect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Connecteur droit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titre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0" name="Espace réservé du texte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/>
              <a:t>Cliquez pour modifier les styles du texte du masque</a:t>
            </a:r>
          </a:p>
          <a:p>
            <a:pPr lvl="1" eaLnBrk="1" latinLnBrk="0" hangingPunct="1"/>
            <a:r>
              <a:rPr kumimoji="0" lang="fr-FR"/>
              <a:t>Deuxième niveau</a:t>
            </a:r>
          </a:p>
          <a:p>
            <a:pPr lvl="2" eaLnBrk="1" latinLnBrk="0" hangingPunct="1"/>
            <a:r>
              <a:rPr kumimoji="0" lang="fr-FR"/>
              <a:t>Troisième niveau</a:t>
            </a:r>
          </a:p>
          <a:p>
            <a:pPr lvl="3" eaLnBrk="1" latinLnBrk="0" hangingPunct="1"/>
            <a:r>
              <a:rPr kumimoji="0" lang="fr-FR"/>
              <a:t>Quatrième niveau</a:t>
            </a:r>
          </a:p>
          <a:p>
            <a:pPr lvl="4" eaLnBrk="1" latinLnBrk="0" hangingPunct="1"/>
            <a:r>
              <a:rPr kumimoji="0" lang="fr-FR"/>
              <a:t>Cinquième niveau</a:t>
            </a:r>
            <a:endParaRPr kumimoji="0" lang="en-US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3FD88EF-2C75-4E02-AA22-B12FFF3D0464}" type="datetime1">
              <a:rPr lang="fr-FR" smtClean="0"/>
              <a:pPr/>
              <a:t>15/04/2021</a:t>
            </a:fld>
            <a:endParaRPr lang="fr-FR" dirty="0"/>
          </a:p>
        </p:txBody>
      </p:sp>
      <p:sp>
        <p:nvSpPr>
          <p:cNvPr id="22" name="Espace réservé du pied de page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fr-FR" dirty="0"/>
          </a:p>
        </p:txBody>
      </p:sp>
      <p:sp>
        <p:nvSpPr>
          <p:cNvPr id="18" name="Espace réservé du numéro de diapositive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22E9921-34BC-4D64-B88B-0B3476116E7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26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260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260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26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Statistiques explicatives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43608" y="4005064"/>
            <a:ext cx="7088832" cy="1703040"/>
          </a:xfrm>
        </p:spPr>
        <p:txBody>
          <a:bodyPr/>
          <a:lstStyle/>
          <a:p>
            <a:r>
              <a:rPr lang="fr-FR" dirty="0"/>
              <a:t>Thibaut FABACHER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</a:t>
            </a:fld>
            <a:endParaRPr lang="fr-F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Historiquement : La table de Galton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84" y="1628800"/>
            <a:ext cx="3607080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864" y="1628800"/>
            <a:ext cx="4592005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</a:t>
            </a:fld>
            <a:endParaRPr lang="fr-FR" dirty="0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1671428"/>
            <a:ext cx="5112568" cy="5104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Y=aX+b</a:t>
            </a:r>
          </a:p>
          <a:p>
            <a:r>
              <a:rPr lang="fr-FR" dirty="0">
                <a:solidFill>
                  <a:srgbClr val="00B0F0"/>
                </a:solidFill>
              </a:rPr>
              <a:t>Taille </a:t>
            </a:r>
            <a:r>
              <a:rPr lang="fr-FR" dirty="0"/>
              <a:t>= </a:t>
            </a:r>
          </a:p>
          <a:p>
            <a:pPr marL="393192" lvl="1" indent="0">
              <a:buNone/>
            </a:pPr>
            <a:r>
              <a:rPr lang="fr-FR" dirty="0"/>
              <a:t>	a x </a:t>
            </a:r>
            <a:r>
              <a:rPr lang="fr-FR" dirty="0">
                <a:solidFill>
                  <a:srgbClr val="00B0F0"/>
                </a:solidFill>
              </a:rPr>
              <a:t>Poids </a:t>
            </a:r>
            <a:r>
              <a:rPr lang="fr-FR" dirty="0"/>
              <a:t> + b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Taille= </a:t>
            </a:r>
          </a:p>
          <a:p>
            <a:pPr marL="393192" lvl="1" indent="0">
              <a:buNone/>
            </a:pPr>
            <a:r>
              <a:rPr lang="fr-FR" dirty="0"/>
              <a:t>   </a:t>
            </a:r>
            <a:r>
              <a:rPr lang="fr-F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1,04</a:t>
            </a:r>
            <a:r>
              <a:rPr lang="fr-FR" dirty="0"/>
              <a:t> x Poids+ </a:t>
            </a:r>
            <a:r>
              <a:rPr lang="fr-F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101</a:t>
            </a:r>
            <a:r>
              <a:rPr lang="fr-FR" dirty="0"/>
              <a:t> </a:t>
            </a:r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modèle linéaire simple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870613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539552" y="1484784"/>
            <a:ext cx="8229600" cy="4525963"/>
          </a:xfrm>
        </p:spPr>
        <p:txBody>
          <a:bodyPr/>
          <a:lstStyle/>
          <a:p>
            <a:r>
              <a:rPr lang="fr-FR" dirty="0"/>
              <a:t>Y-a-t il un lien ?</a:t>
            </a:r>
          </a:p>
          <a:p>
            <a:endParaRPr lang="fr-FR" dirty="0"/>
          </a:p>
          <a:p>
            <a:r>
              <a:rPr lang="fr-FR" dirty="0"/>
              <a:t>Il existe un test :	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modèle linéaire simple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132856"/>
            <a:ext cx="493881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84"/>
          <a:stretch/>
        </p:blipFill>
        <p:spPr bwMode="auto">
          <a:xfrm>
            <a:off x="899592" y="3429000"/>
            <a:ext cx="8129838" cy="2440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896" y="2136312"/>
            <a:ext cx="493881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930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Équivalent au calcul de la corrélation. 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Généralise le calcul de corrélation, il donne plus d’informations.</a:t>
            </a:r>
          </a:p>
          <a:p>
            <a:endParaRPr lang="fr-FR" dirty="0"/>
          </a:p>
          <a:p>
            <a:r>
              <a:rPr lang="fr-FR" dirty="0"/>
              <a:t>Grâce à la pente, on évalue le lien entre deux variables…</a:t>
            </a:r>
          </a:p>
          <a:p>
            <a:pPr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modèle linéaire simple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941588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Généralisation du modèle linéaire simple.</a:t>
            </a:r>
          </a:p>
          <a:p>
            <a:endParaRPr lang="fr-FR" dirty="0"/>
          </a:p>
          <a:p>
            <a:r>
              <a:rPr lang="fr-FR" dirty="0"/>
              <a:t>Géométriquement, plus « complexe » qu’une droite…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modèle linéaire multiple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3789040"/>
            <a:ext cx="8001000" cy="84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103</a:t>
            </a:fld>
            <a:endParaRPr lang="fr-FR" dirty="0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395536" y="1916832"/>
            <a:ext cx="8229600" cy="4525963"/>
          </a:xfrm>
        </p:spPr>
        <p:txBody>
          <a:bodyPr/>
          <a:lstStyle/>
          <a:p>
            <a:r>
              <a:rPr lang="fr-FR" dirty="0"/>
              <a:t>Taille         ~ Sexe+ Poids + Pays + etc….</a:t>
            </a:r>
          </a:p>
          <a:p>
            <a:endParaRPr lang="fr-FR" dirty="0"/>
          </a:p>
          <a:p>
            <a:endParaRPr lang="fr-FR" dirty="0"/>
          </a:p>
          <a:p>
            <a:pPr>
              <a:buNone/>
            </a:pPr>
            <a:endParaRPr lang="fr-FR" dirty="0"/>
          </a:p>
          <a:p>
            <a:endParaRPr lang="fr-FR" dirty="0"/>
          </a:p>
          <a:p>
            <a:r>
              <a:rPr lang="fr-FR" dirty="0"/>
              <a:t>Taille = b+a1*Sexe+a2*Poids+a3*Pays+… </a:t>
            </a:r>
          </a:p>
          <a:p>
            <a:endParaRPr lang="fr-FR" dirty="0"/>
          </a:p>
          <a:p>
            <a:r>
              <a:rPr lang="fr-FR" dirty="0"/>
              <a:t>Evaluer le « poids » de chaque variable…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Exemple : Modèle linéaire multiple</a:t>
            </a:r>
          </a:p>
        </p:txBody>
      </p:sp>
      <p:sp>
        <p:nvSpPr>
          <p:cNvPr id="4" name="Rectangle 3"/>
          <p:cNvSpPr/>
          <p:nvPr/>
        </p:nvSpPr>
        <p:spPr>
          <a:xfrm>
            <a:off x="755576" y="1700808"/>
            <a:ext cx="1080120" cy="8640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4139952" y="1700808"/>
            <a:ext cx="1008112" cy="8640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059832" y="1675765"/>
            <a:ext cx="792088" cy="8640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5508104" y="1700808"/>
            <a:ext cx="936104" cy="8640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4644008" y="3068960"/>
            <a:ext cx="4171335" cy="4770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fr-FR" sz="2500" b="1" cap="all" spc="0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Variables qualitatives</a:t>
            </a:r>
          </a:p>
        </p:txBody>
      </p:sp>
      <p:sp>
        <p:nvSpPr>
          <p:cNvPr id="9" name="Rectangle 8"/>
          <p:cNvSpPr/>
          <p:nvPr/>
        </p:nvSpPr>
        <p:spPr>
          <a:xfrm>
            <a:off x="251520" y="3068960"/>
            <a:ext cx="2515432" cy="86177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fr-FR" sz="2500" b="1" cap="all" spc="0" dirty="0">
                <a:ln w="0"/>
                <a:solidFill>
                  <a:srgbClr val="FFC000"/>
                </a:solidFill>
                <a:effectLst>
                  <a:reflection blurRad="12700" stA="50000" endPos="50000" dist="5000" dir="5400000" sy="-100000" rotWithShape="0"/>
                </a:effectLst>
              </a:rPr>
              <a:t>Variables </a:t>
            </a:r>
          </a:p>
          <a:p>
            <a:pPr algn="ctr"/>
            <a:r>
              <a:rPr lang="fr-FR" sz="2500" b="1" cap="all" spc="0" dirty="0">
                <a:ln w="0"/>
                <a:solidFill>
                  <a:srgbClr val="FFC000"/>
                </a:solidFill>
                <a:effectLst>
                  <a:reflection blurRad="12700" stA="50000" endPos="50000" dist="5000" dir="5400000" sy="-100000" rotWithShape="0"/>
                </a:effectLst>
              </a:rPr>
              <a:t>quantitative</a:t>
            </a:r>
          </a:p>
        </p:txBody>
      </p:sp>
      <p:cxnSp>
        <p:nvCxnSpPr>
          <p:cNvPr id="10" name="Connecteur droit avec flèche 9"/>
          <p:cNvCxnSpPr/>
          <p:nvPr/>
        </p:nvCxnSpPr>
        <p:spPr>
          <a:xfrm flipH="1" flipV="1">
            <a:off x="6012160" y="2636912"/>
            <a:ext cx="2304256" cy="4320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/>
          <p:cNvCxnSpPr/>
          <p:nvPr/>
        </p:nvCxnSpPr>
        <p:spPr>
          <a:xfrm flipH="1" flipV="1">
            <a:off x="3527884" y="2600908"/>
            <a:ext cx="4788532" cy="4680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 flipV="1">
            <a:off x="1475656" y="2636912"/>
            <a:ext cx="3384376" cy="360040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/>
          <p:nvPr/>
        </p:nvCxnSpPr>
        <p:spPr>
          <a:xfrm flipV="1">
            <a:off x="1475656" y="2636912"/>
            <a:ext cx="0" cy="360040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numéro de diapositive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104</a:t>
            </a:fld>
            <a:endParaRPr lang="fr-FR" dirty="0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7496" y="2328247"/>
            <a:ext cx="4536504" cy="45297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Les conditions pour faire ces modèles</a:t>
            </a:r>
          </a:p>
        </p:txBody>
      </p:sp>
      <p:sp>
        <p:nvSpPr>
          <p:cNvPr id="4" name="Espace réservé du contenu 1"/>
          <p:cNvSpPr txBox="1">
            <a:spLocks/>
          </p:cNvSpPr>
          <p:nvPr/>
        </p:nvSpPr>
        <p:spPr>
          <a:xfrm>
            <a:off x="395536" y="1916832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kumimoji="0" lang="fr-FR" sz="2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Données indépendantes</a:t>
            </a:r>
          </a:p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endParaRPr kumimoji="0" lang="fr-FR" sz="2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fr-FR" sz="2700" dirty="0"/>
              <a:t>Y ~ Loi Normale</a:t>
            </a:r>
            <a:endParaRPr kumimoji="0" lang="fr-FR" sz="2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endParaRPr kumimoji="0" lang="fr-FR" sz="2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kumimoji="0" lang="fr-FR" sz="2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Variabilité homogène </a:t>
            </a:r>
          </a:p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tabLst/>
              <a:defRPr/>
            </a:pPr>
            <a:r>
              <a:rPr kumimoji="0" lang="fr-FR" sz="2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(=homoscédasticité)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105</a:t>
            </a:fld>
            <a:endParaRPr lang="fr-FR" dirty="0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5" name="Picture 5"/>
          <p:cNvPicPr>
            <a:picLocks noChangeAspect="1" noChangeArrowheads="1"/>
          </p:cNvPicPr>
          <p:nvPr/>
        </p:nvPicPr>
        <p:blipFill rotWithShape="1">
          <a:blip r:embed="rId2" cstate="print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55" b="6923"/>
          <a:stretch/>
        </p:blipFill>
        <p:spPr bwMode="auto">
          <a:xfrm>
            <a:off x="4937039" y="4797152"/>
            <a:ext cx="3012963" cy="1988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2450" y="2767696"/>
            <a:ext cx="1922052" cy="1309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1299600"/>
          </a:xfrm>
        </p:spPr>
        <p:txBody>
          <a:bodyPr/>
          <a:lstStyle/>
          <a:p>
            <a:r>
              <a:rPr lang="fr-FR" dirty="0"/>
              <a:t>Données non indépendantes ?</a:t>
            </a:r>
          </a:p>
          <a:p>
            <a:pPr lvl="2"/>
            <a:r>
              <a:rPr lang="fr-FR" dirty="0"/>
              <a:t>Deux patients de la même famille…</a:t>
            </a:r>
          </a:p>
          <a:p>
            <a:pPr lvl="2"/>
            <a:r>
              <a:rPr lang="fr-FR" dirty="0"/>
              <a:t>Relevées sur les deux yeux….</a:t>
            </a:r>
          </a:p>
          <a:p>
            <a:pPr lvl="2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Condition non respectée ?</a:t>
            </a:r>
          </a:p>
        </p:txBody>
      </p:sp>
      <p:sp>
        <p:nvSpPr>
          <p:cNvPr id="4" name="Espace réservé du contenu 1"/>
          <p:cNvSpPr txBox="1">
            <a:spLocks/>
          </p:cNvSpPr>
          <p:nvPr/>
        </p:nvSpPr>
        <p:spPr>
          <a:xfrm>
            <a:off x="539552" y="2924944"/>
            <a:ext cx="8229600" cy="12996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kumimoji="0" lang="fr-FR" sz="2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Loi non normale ?</a:t>
            </a:r>
          </a:p>
          <a:p>
            <a:pPr marL="859536" marR="0" lvl="2" indent="-228600" algn="l" defTabSz="914400" rtl="0" eaLnBrk="1" fontAlgn="auto" latinLnBrk="0" hangingPunct="1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 2"/>
              <a:buChar char=""/>
              <a:tabLst/>
              <a:defRPr/>
            </a:pPr>
            <a:r>
              <a:rPr kumimoji="0" lang="fr-FR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Il existe les versions Poisson,</a:t>
            </a:r>
            <a:r>
              <a:rPr kumimoji="0" lang="fr-FR" sz="21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Gamma etc…</a:t>
            </a:r>
            <a:endParaRPr kumimoji="0" lang="fr-FR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59536" marR="0" lvl="2" indent="-228600" algn="l" defTabSz="914400" rtl="0" eaLnBrk="1" fontAlgn="auto" latinLnBrk="0" hangingPunct="1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 2"/>
              <a:buChar char=""/>
              <a:tabLst/>
              <a:defRPr/>
            </a:pPr>
            <a:r>
              <a:rPr lang="fr-FR" sz="2100" dirty="0"/>
              <a:t>Nombre d’effets secondaires etc…</a:t>
            </a:r>
            <a:endParaRPr kumimoji="0" lang="fr-FR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59536" marR="0" lvl="2" indent="-228600" algn="l" defTabSz="914400" rtl="0" eaLnBrk="1" fontAlgn="auto" latinLnBrk="0" hangingPunct="1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 2"/>
              <a:buNone/>
              <a:tabLst/>
              <a:defRPr/>
            </a:pPr>
            <a:endParaRPr kumimoji="0" lang="fr-FR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endParaRPr kumimoji="0" lang="fr-FR" sz="2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Espace réservé du contenu 1"/>
          <p:cNvSpPr txBox="1">
            <a:spLocks/>
          </p:cNvSpPr>
          <p:nvPr/>
        </p:nvSpPr>
        <p:spPr>
          <a:xfrm>
            <a:off x="611560" y="4507786"/>
            <a:ext cx="8229600" cy="1585510"/>
          </a:xfrm>
          <a:prstGeom prst="rect">
            <a:avLst/>
          </a:prstGeom>
        </p:spPr>
        <p:txBody>
          <a:bodyPr vert="horz">
            <a:normAutofit lnSpcReduction="10000"/>
          </a:bodyPr>
          <a:lstStyle/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fr-FR" sz="2700" dirty="0"/>
              <a:t>Hétéroscédasticité </a:t>
            </a:r>
            <a:r>
              <a:rPr kumimoji="0" lang="fr-FR" sz="2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?</a:t>
            </a:r>
          </a:p>
          <a:p>
            <a:pPr marL="859536" marR="0" lvl="2" indent="-228600" algn="l" defTabSz="914400" rtl="0" eaLnBrk="1" fontAlgn="auto" latinLnBrk="0" hangingPunct="1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 2"/>
              <a:buChar char=""/>
              <a:tabLst/>
              <a:defRPr/>
            </a:pPr>
            <a:r>
              <a:rPr kumimoji="0" lang="fr-FR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Cas rares</a:t>
            </a:r>
            <a:r>
              <a:rPr kumimoji="0" lang="fr-FR" sz="21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…</a:t>
            </a:r>
            <a:endParaRPr kumimoji="0" lang="fr-FR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59536" marR="0" lvl="2" indent="-228600" algn="l" defTabSz="914400" rtl="0" eaLnBrk="1" fontAlgn="auto" latinLnBrk="0" hangingPunct="1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 2"/>
              <a:buChar char=""/>
              <a:tabLst/>
              <a:defRPr/>
            </a:pPr>
            <a:r>
              <a:rPr lang="fr-FR" sz="2100" dirty="0"/>
              <a:t>Il existe des méthodes pour </a:t>
            </a:r>
          </a:p>
          <a:p>
            <a:pPr marL="1545336" lvl="4">
              <a:spcBef>
                <a:spcPts val="350"/>
              </a:spcBef>
              <a:buClr>
                <a:schemeClr val="accent2"/>
              </a:buClr>
              <a:buSzPct val="100000"/>
              <a:defRPr/>
            </a:pPr>
            <a:r>
              <a:rPr lang="fr-FR" sz="2100" dirty="0"/>
              <a:t>la prendre en compte…</a:t>
            </a:r>
            <a:endParaRPr kumimoji="0" lang="fr-FR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59536" marR="0" lvl="2" indent="-228600" algn="l" defTabSz="914400" rtl="0" eaLnBrk="1" fontAlgn="auto" latinLnBrk="0" hangingPunct="1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 2"/>
              <a:buNone/>
              <a:tabLst/>
              <a:defRPr/>
            </a:pPr>
            <a:endParaRPr kumimoji="0" lang="fr-FR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endParaRPr kumimoji="0" lang="fr-FR" sz="2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106</a:t>
            </a:fld>
            <a:endParaRPr lang="fr-FR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852" y="836712"/>
            <a:ext cx="1638300" cy="165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14CD38AC-B20A-4F02-B144-A9B36ADA4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Outil qui permet de décrire les relations entre une variable Y </a:t>
            </a:r>
            <a:r>
              <a:rPr lang="fr-FR" dirty="0">
                <a:solidFill>
                  <a:srgbClr val="FF0000"/>
                </a:solidFill>
              </a:rPr>
              <a:t>qualitative binaire</a:t>
            </a:r>
            <a:r>
              <a:rPr lang="fr-FR" dirty="0"/>
              <a:t> appelée variable à expliquer et plusieurs variables X appelées variables explicatives</a:t>
            </a:r>
          </a:p>
          <a:p>
            <a:r>
              <a:rPr lang="fr-FR" dirty="0"/>
              <a:t>Donne une image approximative de la réalité</a:t>
            </a:r>
          </a:p>
          <a:p>
            <a:r>
              <a:rPr lang="fr-FR" dirty="0"/>
              <a:t>Outil simple, « facile » à étudier</a:t>
            </a:r>
          </a:p>
          <a:p>
            <a:r>
              <a:rPr lang="fr-FR"/>
              <a:t>Permet d’estimer les facteurs de risque d’une pathologie</a:t>
            </a:r>
          </a:p>
          <a:p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1A8014-3A8E-4F46-8DD9-41FA235A3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107</a:t>
            </a:fld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94A0E2AD-4D07-481E-84EC-B05C80C83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Régression logistique</a:t>
            </a:r>
          </a:p>
        </p:txBody>
      </p:sp>
    </p:spTree>
    <p:extLst>
      <p:ext uri="{BB962C8B-B14F-4D97-AF65-F5344CB8AC3E}">
        <p14:creationId xmlns:p14="http://schemas.microsoft.com/office/powerpoint/2010/main" val="59421628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Le nombre de sujets nécessaires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108</a:t>
            </a:fld>
            <a:endParaRPr lang="fr-FR" dirty="0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2595744"/>
          </a:xfrm>
        </p:spPr>
        <p:txBody>
          <a:bodyPr/>
          <a:lstStyle/>
          <a:p>
            <a:r>
              <a:rPr lang="fr-FR" dirty="0"/>
              <a:t>Pour faire un test, comparer deux moyennes, deux proportions etc. : </a:t>
            </a:r>
          </a:p>
          <a:p>
            <a:pPr marL="109728" indent="0" algn="ctr">
              <a:buNone/>
            </a:pPr>
            <a:endParaRPr lang="fr-FR" i="1" dirty="0"/>
          </a:p>
          <a:p>
            <a:pPr marL="109728" indent="0" algn="ctr">
              <a:buNone/>
            </a:pPr>
            <a:r>
              <a:rPr lang="fr-FR" i="1" dirty="0"/>
              <a:t>	« Combien de sujets dans chaque groupe dois-je inclure ? »</a:t>
            </a:r>
          </a:p>
          <a:p>
            <a:pPr marL="109728" indent="0" algn="ctr">
              <a:buNone/>
            </a:pPr>
            <a:endParaRPr lang="fr-FR" i="1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 nombre de sujets nécessaires</a:t>
            </a:r>
          </a:p>
        </p:txBody>
      </p:sp>
      <p:sp>
        <p:nvSpPr>
          <p:cNvPr id="4" name="Espace réservé du contenu 1"/>
          <p:cNvSpPr txBox="1">
            <a:spLocks/>
          </p:cNvSpPr>
          <p:nvPr/>
        </p:nvSpPr>
        <p:spPr>
          <a:xfrm>
            <a:off x="539552" y="4221088"/>
            <a:ext cx="8280920" cy="20196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kumimoji="0" lang="fr-FR" sz="2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Combien de relevés ? Matin ? Midi ? Soir ?</a:t>
            </a:r>
          </a:p>
          <a:p>
            <a:pPr marL="109728" marR="0" lvl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None/>
              <a:tabLst/>
              <a:defRPr/>
            </a:pPr>
            <a:endParaRPr kumimoji="0" lang="fr-FR" sz="27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09728" marR="0" lvl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None/>
              <a:tabLst/>
              <a:defRPr/>
            </a:pPr>
            <a:endParaRPr kumimoji="0" lang="fr-FR" sz="27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Espace réservé du contenu 1"/>
          <p:cNvSpPr txBox="1">
            <a:spLocks/>
          </p:cNvSpPr>
          <p:nvPr/>
        </p:nvSpPr>
        <p:spPr>
          <a:xfrm>
            <a:off x="539552" y="5157192"/>
            <a:ext cx="8280920" cy="20196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fr-FR" sz="2700" dirty="0"/>
              <a:t>Coûts importants, comité d’éthique…</a:t>
            </a:r>
            <a:endParaRPr kumimoji="0" lang="fr-FR" sz="2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09728" marR="0" lvl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None/>
              <a:tabLst/>
              <a:defRPr/>
            </a:pPr>
            <a:endParaRPr kumimoji="0" lang="fr-FR" sz="27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09728" marR="0" lvl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None/>
              <a:tabLst/>
              <a:defRPr/>
            </a:pPr>
            <a:endParaRPr kumimoji="0" lang="fr-FR" sz="27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109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0832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phénomène fréquent…</a:t>
            </a:r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086127"/>
            <a:ext cx="7018362" cy="5017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022528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Dépend essentiellement du « niveau de certitude » de la réponse au test.</a:t>
            </a:r>
          </a:p>
          <a:p>
            <a:endParaRPr lang="fr-FR" dirty="0"/>
          </a:p>
          <a:p>
            <a:r>
              <a:rPr lang="fr-FR" dirty="0"/>
              <a:t>Nécessaire de définir des risques en statistiques:</a:t>
            </a:r>
          </a:p>
          <a:p>
            <a:endParaRPr lang="fr-FR" dirty="0"/>
          </a:p>
          <a:p>
            <a:pPr lvl="2"/>
            <a:r>
              <a:rPr lang="fr-FR" dirty="0"/>
              <a:t>Risque de première espèce alpha </a:t>
            </a:r>
          </a:p>
          <a:p>
            <a:pPr lvl="2"/>
            <a:r>
              <a:rPr lang="fr-FR" dirty="0"/>
              <a:t>Risque de seconde espèce beta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 nombre de sujets nécessaires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6136" y="4005064"/>
            <a:ext cx="7620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52120" y="4437112"/>
            <a:ext cx="666750" cy="80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110</a:t>
            </a:fld>
            <a:endParaRPr lang="fr-FR" dirty="0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risques statistiques: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700808"/>
            <a:ext cx="8676456" cy="21975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Groupe 8"/>
          <p:cNvGrpSpPr/>
          <p:nvPr/>
        </p:nvGrpSpPr>
        <p:grpSpPr>
          <a:xfrm>
            <a:off x="3563888" y="3501008"/>
            <a:ext cx="4176464" cy="2897163"/>
            <a:chOff x="3563888" y="3501008"/>
            <a:chExt cx="4176464" cy="2897163"/>
          </a:xfrm>
        </p:grpSpPr>
        <p:sp>
          <p:nvSpPr>
            <p:cNvPr id="6" name="ZoneTexte 5"/>
            <p:cNvSpPr txBox="1"/>
            <p:nvPr/>
          </p:nvSpPr>
          <p:spPr>
            <a:xfrm>
              <a:off x="3563888" y="5013176"/>
              <a:ext cx="4176464" cy="1384995"/>
            </a:xfrm>
            <a:prstGeom prst="rect">
              <a:avLst/>
            </a:prstGeom>
            <a:noFill/>
            <a:ln w="38100">
              <a:solidFill>
                <a:schemeClr val="accent1">
                  <a:shade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8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Chances de mettre en avant un effet s’il y en a effectivement un</a:t>
              </a:r>
            </a:p>
          </p:txBody>
        </p:sp>
        <p:cxnSp>
          <p:nvCxnSpPr>
            <p:cNvPr id="8" name="Connecteur droit avec flèche 7"/>
            <p:cNvCxnSpPr/>
            <p:nvPr/>
          </p:nvCxnSpPr>
          <p:spPr>
            <a:xfrm flipV="1">
              <a:off x="5436096" y="3501008"/>
              <a:ext cx="1296144" cy="136815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111</a:t>
            </a:fld>
            <a:endParaRPr lang="fr-FR" dirty="0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On veut savoir quel est le nombre MINIMUM de sujets à inclure dans l’étude pour MAXIMISER les chances de mettre en avant un effet s’il y en a un, tout en MINIMISANT les risques de conclure a un effet s’il devait ne pas y en avoir. (        ) </a:t>
            </a:r>
          </a:p>
          <a:p>
            <a:endParaRPr lang="fr-FR" dirty="0"/>
          </a:p>
          <a:p>
            <a:r>
              <a:rPr lang="fr-FR" dirty="0"/>
              <a:t>= Maximiser la puissance en diminuant le risque de première espèce.</a:t>
            </a:r>
          </a:p>
        </p:txBody>
      </p:sp>
      <p:sp>
        <p:nvSpPr>
          <p:cNvPr id="4" name="Titre 2"/>
          <p:cNvSpPr txBox="1">
            <a:spLocks/>
          </p:cNvSpPr>
          <p:nvPr/>
        </p:nvSpPr>
        <p:spPr>
          <a:xfrm>
            <a:off x="467544" y="26064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97500"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1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Le nombre de sujets nécessaires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63888" y="3501008"/>
            <a:ext cx="7620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36096" y="4797152"/>
            <a:ext cx="7620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112</a:t>
            </a:fld>
            <a:endParaRPr lang="fr-FR" dirty="0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statisticien calcule avec ces deux paramètres le nombre de sujets minimal à inclure.</a:t>
            </a:r>
          </a:p>
          <a:p>
            <a:endParaRPr lang="fr-FR" dirty="0"/>
          </a:p>
          <a:p>
            <a:r>
              <a:rPr lang="fr-FR" dirty="0"/>
              <a:t>En fonction de la question, du test, et des risques, </a:t>
            </a:r>
          </a:p>
          <a:p>
            <a:r>
              <a:rPr lang="fr-FR" dirty="0"/>
              <a:t>« Le nombre de sujets à inclure est de 55 dans chaque groupe. »</a:t>
            </a:r>
          </a:p>
        </p:txBody>
      </p:sp>
      <p:sp>
        <p:nvSpPr>
          <p:cNvPr id="4" name="Titre 2"/>
          <p:cNvSpPr txBox="1">
            <a:spLocks/>
          </p:cNvSpPr>
          <p:nvPr/>
        </p:nvSpPr>
        <p:spPr>
          <a:xfrm>
            <a:off x="467544" y="26064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97500"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1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Le nombre de sujets nécessaires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113</a:t>
            </a:fld>
            <a:endParaRPr lang="fr-FR" dirty="0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Chances de mettre en avant un effet lorsqu’il y en a un.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Titre 2"/>
          <p:cNvSpPr txBox="1">
            <a:spLocks/>
          </p:cNvSpPr>
          <p:nvPr/>
        </p:nvSpPr>
        <p:spPr>
          <a:xfrm>
            <a:off x="467544" y="26064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97500"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1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La puissance</a:t>
            </a:r>
          </a:p>
        </p:txBody>
      </p:sp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564904"/>
            <a:ext cx="6972054" cy="33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114</a:t>
            </a:fld>
            <a:endParaRPr lang="fr-FR" dirty="0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Les données manquantes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115</a:t>
            </a:fld>
            <a:endParaRPr lang="fr-FR" dirty="0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données manquantes sont un des plus gros problème du statisticien.</a:t>
            </a:r>
          </a:p>
          <a:p>
            <a:endParaRPr lang="fr-FR" dirty="0"/>
          </a:p>
          <a:p>
            <a:r>
              <a:rPr lang="fr-FR" dirty="0"/>
              <a:t>Les données manquantes peuvent être de plusieurs types :</a:t>
            </a:r>
          </a:p>
          <a:p>
            <a:pPr lvl="2"/>
            <a:r>
              <a:rPr lang="fr-FR" dirty="0"/>
              <a:t>MNAR, MCAR etc…</a:t>
            </a:r>
          </a:p>
          <a:p>
            <a:pPr lvl="2"/>
            <a:endParaRPr lang="fr-FR" dirty="0"/>
          </a:p>
          <a:p>
            <a:pPr lvl="2">
              <a:buNone/>
            </a:pP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116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données manquantes</a:t>
            </a: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Il existe des méthodes d’imputation, dans un contexte modéré…</a:t>
            </a:r>
          </a:p>
          <a:p>
            <a:pPr>
              <a:buNone/>
            </a:pPr>
            <a:endParaRPr lang="fr-FR" dirty="0"/>
          </a:p>
          <a:p>
            <a:r>
              <a:rPr lang="fr-FR" dirty="0"/>
              <a:t>Imputation simple, multiple, last observation carried forward etc…</a:t>
            </a:r>
          </a:p>
          <a:p>
            <a:endParaRPr lang="fr-FR" dirty="0"/>
          </a:p>
          <a:p>
            <a:r>
              <a:rPr lang="fr-FR" dirty="0"/>
              <a:t>La plupart du temps, les patients doivent finalement être retirés de l’étude…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117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données manquantes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 l="1827" b="5306"/>
          <a:stretch>
            <a:fillRect/>
          </a:stretch>
        </p:blipFill>
        <p:spPr bwMode="auto">
          <a:xfrm>
            <a:off x="827584" y="0"/>
            <a:ext cx="7740352" cy="5949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118</a:t>
            </a:fld>
            <a:endParaRPr lang="fr-FR" dirty="0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Données manquantes abondantes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119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Conséquences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Distribution</a:t>
            </a:r>
          </a:p>
          <a:p>
            <a:r>
              <a:rPr lang="fr-FR" dirty="0"/>
              <a:t>Symétrique </a:t>
            </a:r>
          </a:p>
          <a:p>
            <a:pPr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loi Normale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773" y="1352345"/>
            <a:ext cx="2304256" cy="58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9209" y="1234795"/>
            <a:ext cx="3168352" cy="878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420888"/>
            <a:ext cx="6264696" cy="3717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</a:t>
            </a:fld>
            <a:endParaRPr lang="fr-FR" dirty="0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Données manquantes abondantes</a:t>
            </a:r>
          </a:p>
          <a:p>
            <a:r>
              <a:rPr lang="fr-FR" dirty="0"/>
              <a:t>Patients à retirer</a:t>
            </a:r>
          </a:p>
          <a:p>
            <a:r>
              <a:rPr lang="fr-FR" dirty="0"/>
              <a:t>Baisse du nombre de sujets nécessaires…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120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Conséquences</a:t>
            </a:r>
          </a:p>
        </p:txBody>
      </p:sp>
    </p:spTree>
    <p:extLst>
      <p:ext uri="{BB962C8B-B14F-4D97-AF65-F5344CB8AC3E}">
        <p14:creationId xmlns:p14="http://schemas.microsoft.com/office/powerpoint/2010/main" val="196389867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Données manquantes abondantes</a:t>
            </a:r>
          </a:p>
          <a:p>
            <a:r>
              <a:rPr lang="fr-FR" dirty="0"/>
              <a:t>Patients à retirer</a:t>
            </a:r>
          </a:p>
          <a:p>
            <a:r>
              <a:rPr lang="fr-FR" dirty="0"/>
              <a:t>Baisse du nombre de sujets nécessaires…</a:t>
            </a:r>
          </a:p>
          <a:p>
            <a:r>
              <a:rPr lang="fr-FR" dirty="0"/>
              <a:t>Baisse de puissance…</a:t>
            </a:r>
          </a:p>
          <a:p>
            <a:r>
              <a:rPr lang="fr-FR" dirty="0"/>
              <a:t>Moins de chances de mettre en avant un effet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121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Conséquences</a:t>
            </a:r>
          </a:p>
        </p:txBody>
      </p:sp>
    </p:spTree>
    <p:extLst>
      <p:ext uri="{BB962C8B-B14F-4D97-AF65-F5344CB8AC3E}">
        <p14:creationId xmlns:p14="http://schemas.microsoft.com/office/powerpoint/2010/main" val="196389867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Données manquantes abondantes</a:t>
            </a:r>
          </a:p>
          <a:p>
            <a:r>
              <a:rPr lang="fr-FR" dirty="0"/>
              <a:t>Patients à retirer</a:t>
            </a:r>
          </a:p>
          <a:p>
            <a:r>
              <a:rPr lang="fr-FR" dirty="0"/>
              <a:t>Baisse du nombre de sujets nécessaires…</a:t>
            </a:r>
          </a:p>
          <a:p>
            <a:r>
              <a:rPr lang="fr-FR" dirty="0"/>
              <a:t>Baisse de puissance…</a:t>
            </a:r>
          </a:p>
          <a:p>
            <a:r>
              <a:rPr lang="fr-FR" dirty="0"/>
              <a:t>Moins de chances de mettre en avant un effet</a:t>
            </a:r>
          </a:p>
          <a:p>
            <a:r>
              <a:rPr lang="fr-FR" dirty="0"/>
              <a:t>-&gt; Besoin de rallonger l’essai pour arriver au NSN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122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Conséquences</a:t>
            </a:r>
          </a:p>
        </p:txBody>
      </p:sp>
    </p:spTree>
    <p:extLst>
      <p:ext uri="{BB962C8B-B14F-4D97-AF65-F5344CB8AC3E}">
        <p14:creationId xmlns:p14="http://schemas.microsoft.com/office/powerpoint/2010/main" val="196389867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Données manquantes abondantes</a:t>
            </a:r>
          </a:p>
          <a:p>
            <a:r>
              <a:rPr lang="fr-FR" dirty="0"/>
              <a:t>Patients à retirer</a:t>
            </a:r>
          </a:p>
          <a:p>
            <a:r>
              <a:rPr lang="fr-FR" dirty="0"/>
              <a:t>Baisse du nombre de sujets nécessaires…</a:t>
            </a:r>
          </a:p>
          <a:p>
            <a:r>
              <a:rPr lang="fr-FR" dirty="0"/>
              <a:t>Baisse de puissance…</a:t>
            </a:r>
          </a:p>
          <a:p>
            <a:r>
              <a:rPr lang="fr-FR" dirty="0"/>
              <a:t>Moins de chances de mettre en avant un effet</a:t>
            </a:r>
          </a:p>
          <a:p>
            <a:r>
              <a:rPr lang="fr-FR" dirty="0"/>
              <a:t>-&gt; Besoin de rallonger l’essai pour arriver au NSN</a:t>
            </a:r>
          </a:p>
          <a:p>
            <a:r>
              <a:rPr lang="fr-FR" dirty="0"/>
              <a:t>-&gt; Demandes de prolongement d’un essai, administratif, prix, coûts etc….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123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Conséquences</a:t>
            </a:r>
          </a:p>
        </p:txBody>
      </p:sp>
    </p:spTree>
    <p:extLst>
      <p:ext uri="{BB962C8B-B14F-4D97-AF65-F5344CB8AC3E}">
        <p14:creationId xmlns:p14="http://schemas.microsoft.com/office/powerpoint/2010/main" val="1963898677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Les statistiques bayésiennes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4221197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méthodologie présentée ici correspond à un type d’analyse appelé « fréquentiste ».</a:t>
            </a:r>
          </a:p>
          <a:p>
            <a:endParaRPr lang="fr-FR" dirty="0"/>
          </a:p>
          <a:p>
            <a:r>
              <a:rPr lang="fr-FR" dirty="0"/>
              <a:t>Le principe du test d’hypothèse exige de se placer sous H0 pour réaliser les calculs…</a:t>
            </a:r>
          </a:p>
          <a:p>
            <a:endParaRPr lang="fr-FR" dirty="0"/>
          </a:p>
          <a:p>
            <a:r>
              <a:rPr lang="fr-FR" dirty="0"/>
              <a:t>Cette condition permet de conclure, mais présente de nombreux problèmes…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125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Fréquentiste et Bayésien…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Il n’est par exemple pas possible de faire de les tests avant d’avoir atteint le NSN</a:t>
            </a:r>
          </a:p>
          <a:p>
            <a:endParaRPr lang="fr-FR" dirty="0"/>
          </a:p>
          <a:p>
            <a:r>
              <a:rPr lang="fr-FR" dirty="0"/>
              <a:t>Le principal problème de ces analyses est qu’elles sont basées sur les risques de première espèce et risques de deuxième espèce qu’on ne connait pas du tout…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126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Fréquentiste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méthode au design différent propose de ne pas se placer sous H0 pour effectuer les calculs, mais d’utiliser des simulations, (grâce notamment aux ordinateurs), pour calculer :</a:t>
            </a:r>
          </a:p>
          <a:p>
            <a:endParaRPr lang="fr-FR" dirty="0"/>
          </a:p>
          <a:p>
            <a:pPr lvl="2"/>
            <a:r>
              <a:rPr lang="fr-FR" dirty="0"/>
              <a:t>Prob(H0, avec les données qu’on a relevées)</a:t>
            </a:r>
          </a:p>
          <a:p>
            <a:pPr lvl="2"/>
            <a:r>
              <a:rPr lang="fr-FR" dirty="0"/>
              <a:t>Prob(H1, avec les données qu’on a relevées)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127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Analyses bayésiennes…</a:t>
            </a: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Comment ça marche ? Méthodologie assez complexe, mais qui repose sur le théorème de Bayes:</a:t>
            </a:r>
          </a:p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128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Analyses bayésiennes…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068960"/>
            <a:ext cx="4824536" cy="1283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Autorisent les analyses intermédiaires.</a:t>
            </a:r>
          </a:p>
          <a:p>
            <a:r>
              <a:rPr lang="fr-FR" dirty="0"/>
              <a:t>Nécessite souvent l’aide informatique.</a:t>
            </a:r>
          </a:p>
          <a:p>
            <a:r>
              <a:rPr lang="fr-FR" dirty="0"/>
              <a:t>Permet d’incorporer de l’information a priori..</a:t>
            </a:r>
          </a:p>
          <a:p>
            <a:r>
              <a:rPr lang="fr-FR" dirty="0"/>
              <a:t>Plus de p.valeur…</a:t>
            </a:r>
          </a:p>
          <a:p>
            <a:r>
              <a:rPr lang="fr-FR" dirty="0"/>
              <a:t>Simplifie un certain nombre de tests…</a:t>
            </a:r>
          </a:p>
          <a:p>
            <a:r>
              <a:rPr lang="fr-FR" dirty="0"/>
              <a:t>Permet d’obtenir des indicateurs qu’on ne pourrait pas calculer « à la main », quantiles, médianes etc….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129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Analyses bayésiennes	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Age moyen des Français</a:t>
            </a:r>
          </a:p>
          <a:p>
            <a:r>
              <a:rPr lang="fr-FR" dirty="0"/>
              <a:t>Note moyenne au BAC en Alsace</a:t>
            </a:r>
          </a:p>
          <a:p>
            <a:r>
              <a:rPr lang="fr-FR" dirty="0"/>
              <a:t>Taille moyenne des femmes </a:t>
            </a:r>
          </a:p>
          <a:p>
            <a:r>
              <a:rPr lang="fr-FR" dirty="0"/>
              <a:t>Etc…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Dans la vie de tous les jours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224" y="3077344"/>
            <a:ext cx="5295131" cy="3323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045865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15816" y="4509120"/>
            <a:ext cx="5940152" cy="2073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deux méthodes d’analyses répondent au même type </a:t>
            </a:r>
            <a:r>
              <a:rPr lang="fr-FR"/>
              <a:t>de questions </a:t>
            </a:r>
            <a:r>
              <a:rPr lang="fr-FR" dirty="0"/>
              <a:t>mais utilisent des méthodes d’estimation et fournissent donc des résultats différents. </a:t>
            </a:r>
          </a:p>
          <a:p>
            <a:r>
              <a:rPr lang="fr-FR" dirty="0"/>
              <a:t>L’une ou l’autre peut être préférable selon la situation.</a:t>
            </a:r>
          </a:p>
          <a:p>
            <a:r>
              <a:rPr lang="fr-FR" dirty="0"/>
              <a:t>Les analyses bayésiennes de plus en plus utilisées.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130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Conclusion Bayes Vs Fréquentistes</a:t>
            </a: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Conclusions…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131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422119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Des analyses descriptives, inférentielles…</a:t>
            </a:r>
          </a:p>
          <a:p>
            <a:r>
              <a:rPr lang="fr-FR" dirty="0"/>
              <a:t>Variables qualitatives, quantitatives</a:t>
            </a:r>
          </a:p>
          <a:p>
            <a:r>
              <a:rPr lang="fr-FR" dirty="0"/>
              <a:t>Indicateurs de position / dispersion</a:t>
            </a:r>
          </a:p>
          <a:p>
            <a:r>
              <a:rPr lang="fr-FR" dirty="0"/>
              <a:t>Statistiques descriptives</a:t>
            </a:r>
          </a:p>
          <a:p>
            <a:endParaRPr lang="fr-FR" dirty="0"/>
          </a:p>
          <a:p>
            <a:r>
              <a:rPr lang="fr-FR" dirty="0"/>
              <a:t>Distributions (Normale, Student, Gamma etc..)</a:t>
            </a:r>
          </a:p>
          <a:p>
            <a:r>
              <a:rPr lang="fr-FR" dirty="0"/>
              <a:t>Tests H0/H1</a:t>
            </a:r>
          </a:p>
          <a:p>
            <a:r>
              <a:rPr lang="fr-FR" dirty="0"/>
              <a:t>Modèles ( Linéaires, ANOVA ) </a:t>
            </a:r>
          </a:p>
          <a:p>
            <a:r>
              <a:rPr lang="fr-FR" dirty="0"/>
              <a:t>Risques statistiques</a:t>
            </a:r>
          </a:p>
          <a:p>
            <a:r>
              <a:rPr lang="fr-FR" dirty="0"/>
              <a:t>Modèles de survie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132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analyse statistique…</a:t>
            </a:r>
          </a:p>
        </p:txBody>
      </p:sp>
    </p:spTree>
    <p:extLst>
      <p:ext uri="{BB962C8B-B14F-4D97-AF65-F5344CB8AC3E}">
        <p14:creationId xmlns:p14="http://schemas.microsoft.com/office/powerpoint/2010/main" val="106385800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133</a:t>
            </a:fld>
            <a:endParaRPr lang="fr-FR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40"/>
            <a:ext cx="4438650" cy="541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32656"/>
            <a:ext cx="4229100" cy="543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743950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67544" y="2204864"/>
            <a:ext cx="8229600" cy="4525963"/>
          </a:xfrm>
        </p:spPr>
        <p:txBody>
          <a:bodyPr/>
          <a:lstStyle/>
          <a:p>
            <a:r>
              <a:rPr lang="fr-FR" dirty="0"/>
              <a:t>Ancelle T. </a:t>
            </a:r>
            <a:r>
              <a:rPr lang="fr-FR"/>
              <a:t>Statistiques. </a:t>
            </a:r>
            <a:r>
              <a:rPr lang="fr-FR" dirty="0"/>
              <a:t>3eme édition – Maloine;	2011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Falissard. B. – Les statistiques dans les sciences de la vie – MASSON 1996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134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Références</a:t>
            </a:r>
          </a:p>
        </p:txBody>
      </p:sp>
    </p:spTree>
    <p:extLst>
      <p:ext uri="{BB962C8B-B14F-4D97-AF65-F5344CB8AC3E}">
        <p14:creationId xmlns:p14="http://schemas.microsoft.com/office/powerpoint/2010/main" val="151003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14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                -&gt;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32"/>
          <a:stretch/>
        </p:blipFill>
        <p:spPr bwMode="auto">
          <a:xfrm>
            <a:off x="107504" y="1412776"/>
            <a:ext cx="8708868" cy="37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56"/>
          <a:stretch/>
        </p:blipFill>
        <p:spPr bwMode="auto">
          <a:xfrm>
            <a:off x="1475656" y="425361"/>
            <a:ext cx="1874213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1" y="507079"/>
            <a:ext cx="1980423" cy="7103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45608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15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 normale centrée réduite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4653" y="1412777"/>
            <a:ext cx="5013850" cy="4680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179512" y="2681625"/>
            <a:ext cx="42484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Densité de probabilité de 4 variables X: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X1 ~ N(20,5)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FF0000"/>
                </a:solidFill>
              </a:rPr>
              <a:t>X2 ~ N(30,8)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70C0"/>
                </a:solidFill>
              </a:rPr>
              <a:t>X3 ~ N(40,15)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92D050"/>
                </a:solidFill>
              </a:rPr>
              <a:t>X4 ~ N(50,10)</a:t>
            </a:r>
          </a:p>
        </p:txBody>
      </p:sp>
    </p:spTree>
    <p:extLst>
      <p:ext uri="{BB962C8B-B14F-4D97-AF65-F5344CB8AC3E}">
        <p14:creationId xmlns:p14="http://schemas.microsoft.com/office/powerpoint/2010/main" val="2893002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16</a:t>
            </a:fld>
            <a:endParaRPr lang="fr-FR" dirty="0"/>
          </a:p>
        </p:txBody>
      </p:sp>
      <p:sp>
        <p:nvSpPr>
          <p:cNvPr id="5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 normale centrée réduite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79512" y="2636912"/>
            <a:ext cx="424847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Transformation de la variable X :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X’ = X – </a:t>
            </a:r>
            <a:r>
              <a:rPr lang="el-GR" dirty="0"/>
              <a:t>μ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Centrage de la distribution autour de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061" y="1484784"/>
            <a:ext cx="4782443" cy="4464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6728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17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 normale centrée réduite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657" y="1587227"/>
            <a:ext cx="4749839" cy="4434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ZoneTexte 5"/>
              <p:cNvSpPr txBox="1"/>
              <p:nvPr/>
            </p:nvSpPr>
            <p:spPr>
              <a:xfrm>
                <a:off x="179512" y="2636912"/>
                <a:ext cx="4248472" cy="2670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b="1" dirty="0"/>
                  <a:t>Transformation de la variable X :</a:t>
                </a:r>
              </a:p>
              <a:p>
                <a:endParaRPr lang="fr-FR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 dirty="0"/>
                  <a:t>Z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/>
                          </a:rPr>
                          <m:t>𝑋</m:t>
                        </m:r>
                        <m:r>
                          <a:rPr lang="fr-FR" b="0" i="1" smtClean="0">
                            <a:latin typeface="Cambria Math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/>
                          </a:rPr>
                          <m:t>μ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i="1" smtClean="0">
                            <a:latin typeface="Cambria Math"/>
                          </a:rPr>
                          <m:t>σ</m:t>
                        </m:r>
                      </m:den>
                    </m:f>
                  </m:oMath>
                </a14:m>
                <a:endParaRPr lang="fr-F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 dirty="0"/>
                  <a:t>Centrage de la distribution autour de 0 et réduction de l’écart-type à 1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 dirty="0"/>
                  <a:t>Avec </a:t>
                </a:r>
                <a:r>
                  <a:rPr lang="el-GR" dirty="0"/>
                  <a:t>μ</a:t>
                </a:r>
                <a:r>
                  <a:rPr lang="fr-FR" dirty="0"/>
                  <a:t> = moyenne de X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l-GR" dirty="0"/>
                  <a:t>σ</a:t>
                </a:r>
                <a:r>
                  <a:rPr lang="fr-FR" dirty="0"/>
                  <a:t> = écart-type de X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fr-FR" sz="1600" dirty="0"/>
              </a:p>
            </p:txBody>
          </p:sp>
        </mc:Choice>
        <mc:Fallback xmlns="">
          <p:sp>
            <p:nvSpPr>
              <p:cNvPr id="6" name="ZoneTexte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512" y="2636912"/>
                <a:ext cx="4248472" cy="2670859"/>
              </a:xfrm>
              <a:prstGeom prst="rect">
                <a:avLst/>
              </a:prstGeom>
              <a:blipFill rotWithShape="1">
                <a:blip r:embed="rId3"/>
                <a:stretch>
                  <a:fillRect l="-1148" t="-114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2515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972008"/>
          </a:xfrm>
        </p:spPr>
        <p:txBody>
          <a:bodyPr>
            <a:normAutofit lnSpcReduction="10000"/>
          </a:bodyPr>
          <a:lstStyle/>
          <a:p>
            <a:r>
              <a:rPr lang="fr-FR" dirty="0"/>
              <a:t>La loi est centrée autour de la valeur 0</a:t>
            </a:r>
          </a:p>
          <a:p>
            <a:r>
              <a:rPr lang="fr-FR" dirty="0"/>
              <a:t>La loi présenté un écart-type de 1</a:t>
            </a:r>
          </a:p>
          <a:p>
            <a:r>
              <a:rPr lang="fr-FR" dirty="0"/>
              <a:t>95% des valeurs de Z sont comprises entre    -1,96 et +1,96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2,5% des valeurs de Z &gt; 1,96</a:t>
            </a:r>
          </a:p>
          <a:p>
            <a:r>
              <a:rPr lang="fr-FR" dirty="0"/>
              <a:t>2,5% des valeurs de Z &lt; -1,96</a:t>
            </a:r>
          </a:p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18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Propriétés de la loi normale centrée réduite (loi de Z = transformée de X)</a:t>
            </a:r>
          </a:p>
        </p:txBody>
      </p:sp>
      <p:pic>
        <p:nvPicPr>
          <p:cNvPr id="6" name="Image 5"/>
          <p:cNvPicPr/>
          <p:nvPr/>
        </p:nvPicPr>
        <p:blipFill>
          <a:blip r:embed="rId2"/>
          <a:stretch>
            <a:fillRect/>
          </a:stretch>
        </p:blipFill>
        <p:spPr>
          <a:xfrm>
            <a:off x="3923928" y="2753866"/>
            <a:ext cx="4896624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14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Propriétés très utilisées</a:t>
            </a:r>
          </a:p>
          <a:p>
            <a:endParaRPr lang="fr-FR" dirty="0"/>
          </a:p>
          <a:p>
            <a:r>
              <a:rPr lang="fr-FR" dirty="0"/>
              <a:t>Elles conditionnent le raisonnement</a:t>
            </a:r>
          </a:p>
          <a:p>
            <a:pPr lvl="1"/>
            <a:r>
              <a:rPr lang="fr-FR" dirty="0"/>
              <a:t>De l’</a:t>
            </a:r>
            <a:r>
              <a:rPr lang="fr-FR" b="1" dirty="0">
                <a:solidFill>
                  <a:srgbClr val="0070C0"/>
                </a:solidFill>
              </a:rPr>
              <a:t>estimation d’une distribution </a:t>
            </a:r>
            <a:r>
              <a:rPr lang="fr-FR" dirty="0"/>
              <a:t>à partir d’un échantillon (calcul de l’IC95%)</a:t>
            </a:r>
          </a:p>
          <a:p>
            <a:pPr lvl="1"/>
            <a:r>
              <a:rPr lang="fr-FR" dirty="0"/>
              <a:t>De la plupart des </a:t>
            </a:r>
            <a:r>
              <a:rPr lang="fr-FR" b="1" dirty="0">
                <a:solidFill>
                  <a:srgbClr val="0070C0"/>
                </a:solidFill>
              </a:rPr>
              <a:t>tests statistiques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19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loi Normale</a:t>
            </a:r>
          </a:p>
        </p:txBody>
      </p:sp>
    </p:spTree>
    <p:extLst>
      <p:ext uri="{BB962C8B-B14F-4D97-AF65-F5344CB8AC3E}">
        <p14:creationId xmlns:p14="http://schemas.microsoft.com/office/powerpoint/2010/main" val="2663558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Population &amp; Echantillon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</a:t>
            </a:fld>
            <a:endParaRPr lang="fr-FR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théorème mathématique le plus connu de statistiques.</a:t>
            </a:r>
          </a:p>
          <a:p>
            <a:endParaRPr lang="fr-FR" dirty="0"/>
          </a:p>
          <a:p>
            <a:r>
              <a:rPr lang="fr-FR" dirty="0"/>
              <a:t>Formulation complexe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i="1" dirty="0"/>
              <a:t>« Sous de bonnes conditions, quelle que soit la distribution de la variable, </a:t>
            </a:r>
            <a:r>
              <a:rPr lang="fr-FR" b="1" i="1" u="sng" dirty="0"/>
              <a:t>la loi de la moyenne tend vers une loi Normale</a:t>
            </a:r>
            <a:r>
              <a:rPr lang="fr-FR" i="1" dirty="0"/>
              <a:t> quand n est grand»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TCL : un grand théorème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20</a:t>
            </a:fld>
            <a:endParaRPr lang="fr-FR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Pourcentage de réussite au bac.</a:t>
            </a:r>
          </a:p>
          <a:p>
            <a:pPr lvl="1"/>
            <a:r>
              <a:rPr lang="fr-FR" dirty="0"/>
              <a:t>Pourcentage dans l’intervalle 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Mais en moyenne </a:t>
            </a:r>
            <a:r>
              <a:rPr lang="fr-FR" b="1" u="sng" dirty="0"/>
              <a:t>85%        15%.</a:t>
            </a:r>
          </a:p>
          <a:p>
            <a:pPr marL="109728" indent="0">
              <a:buNone/>
            </a:pPr>
            <a:r>
              <a:rPr lang="fr-FR" dirty="0"/>
              <a:t>	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77"/>
          <a:stretch/>
        </p:blipFill>
        <p:spPr bwMode="auto">
          <a:xfrm>
            <a:off x="3059832" y="3247628"/>
            <a:ext cx="3433666" cy="26745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2915816" y="592219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70%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6084168" y="592219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100%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4499992" y="594650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85%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21</a:t>
            </a:fld>
            <a:endParaRPr lang="fr-FR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0316" y="1844824"/>
            <a:ext cx="789485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937" y="2756694"/>
            <a:ext cx="281472" cy="263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82472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Distribution de Bernoulli : Expérience 0/1</a:t>
            </a:r>
          </a:p>
          <a:p>
            <a:pPr lvl="4"/>
            <a:r>
              <a:rPr lang="fr-FR" dirty="0"/>
              <a:t>OUI/ NON    	 Pile Face	etc…..</a:t>
            </a:r>
          </a:p>
          <a:p>
            <a:endParaRPr lang="fr-FR" dirty="0"/>
          </a:p>
          <a:p>
            <a:r>
              <a:rPr lang="fr-FR" dirty="0"/>
              <a:t>Répétitions de Bernoulli = Binomiale</a:t>
            </a:r>
          </a:p>
          <a:p>
            <a:r>
              <a:rPr lang="fr-FR" dirty="0"/>
              <a:t>Ex:	 </a:t>
            </a:r>
          </a:p>
          <a:p>
            <a:pPr lvl="2"/>
            <a:r>
              <a:rPr lang="fr-FR" dirty="0"/>
              <a:t>On jette 10 fois une pièce. </a:t>
            </a:r>
          </a:p>
          <a:p>
            <a:pPr lvl="2"/>
            <a:r>
              <a:rPr lang="fr-FR" dirty="0"/>
              <a:t>Quelles sont mes chances d’avoir 4 fois « pile » ?</a:t>
            </a:r>
          </a:p>
          <a:p>
            <a:pPr lvl="2"/>
            <a:endParaRPr lang="fr-FR" dirty="0"/>
          </a:p>
          <a:p>
            <a:pPr lvl="2"/>
            <a:r>
              <a:rPr lang="fr-FR" dirty="0"/>
              <a:t>Se calcule avec les formules de la Binomiale…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Les autres lois: </a:t>
            </a:r>
            <a:br>
              <a:rPr lang="fr-FR" dirty="0"/>
            </a:br>
            <a:r>
              <a:rPr lang="fr-FR" dirty="0"/>
              <a:t>			Bernoulli &amp; Binomiale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312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939560"/>
          </a:xfrm>
        </p:spPr>
        <p:txBody>
          <a:bodyPr/>
          <a:lstStyle/>
          <a:p>
            <a:r>
              <a:rPr lang="fr-FR" dirty="0"/>
              <a:t>Loi utilisée pour les données de comptage</a:t>
            </a:r>
          </a:p>
          <a:p>
            <a:pPr lvl="1"/>
            <a:r>
              <a:rPr lang="fr-FR" dirty="0"/>
              <a:t>2,	16,54 etc…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 de Poisson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5" t="11990" r="15726"/>
          <a:stretch/>
        </p:blipFill>
        <p:spPr bwMode="auto">
          <a:xfrm>
            <a:off x="4244340" y="2420888"/>
            <a:ext cx="4612608" cy="258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contenu 1"/>
          <p:cNvSpPr txBox="1">
            <a:spLocks/>
          </p:cNvSpPr>
          <p:nvPr/>
        </p:nvSpPr>
        <p:spPr>
          <a:xfrm>
            <a:off x="609600" y="2576338"/>
            <a:ext cx="3890392" cy="3372942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/>
              <a:t>Nombre d’effets secondaires ou indésirables…</a:t>
            </a:r>
          </a:p>
          <a:p>
            <a:endParaRPr lang="fr-FR" dirty="0"/>
          </a:p>
          <a:p>
            <a:r>
              <a:rPr lang="fr-FR" dirty="0"/>
              <a:t>Nombre de vomissements post-opératoires…</a:t>
            </a:r>
          </a:p>
          <a:p>
            <a:endParaRPr lang="fr-FR" dirty="0"/>
          </a:p>
          <a:p>
            <a:r>
              <a:rPr lang="fr-FR" dirty="0"/>
              <a:t>Etc…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43902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Probabilité constante sur un intervalle !</a:t>
            </a:r>
          </a:p>
          <a:p>
            <a:endParaRPr lang="fr-FR" dirty="0"/>
          </a:p>
          <a:p>
            <a:r>
              <a:rPr lang="fr-FR" dirty="0"/>
              <a:t>Exemple : Probabilité que le bus scolaire arrive, entre 7h10 et 7h15.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24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 Uniforme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3429000"/>
            <a:ext cx="4405898" cy="3102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005780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les valeurs uniquement positives, et généralement asymétriques.</a:t>
            </a:r>
          </a:p>
          <a:p>
            <a:endParaRPr lang="fr-FR" dirty="0"/>
          </a:p>
          <a:p>
            <a:r>
              <a:rPr lang="fr-FR" dirty="0"/>
              <a:t>Ex: </a:t>
            </a:r>
          </a:p>
          <a:p>
            <a:pPr lvl="2"/>
            <a:r>
              <a:rPr lang="fr-FR" dirty="0"/>
              <a:t>Profondeur de plaie après coupure.</a:t>
            </a:r>
          </a:p>
          <a:p>
            <a:pPr lvl="2"/>
            <a:r>
              <a:rPr lang="fr-FR" dirty="0"/>
              <a:t>Largeur d’une tumeur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 Gamma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3920" y="4107139"/>
            <a:ext cx="4680520" cy="2167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28614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481329"/>
            <a:ext cx="6707088" cy="4395944"/>
          </a:xfrm>
        </p:spPr>
        <p:txBody>
          <a:bodyPr/>
          <a:lstStyle/>
          <a:p>
            <a:r>
              <a:rPr lang="fr-FR" dirty="0"/>
              <a:t>Utilisée pour les pourcentages et les proportions.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« Bornés » entre </a:t>
            </a:r>
          </a:p>
          <a:p>
            <a:pPr marL="109728" indent="0">
              <a:buNone/>
            </a:pPr>
            <a:r>
              <a:rPr lang="fr-FR" dirty="0"/>
              <a:t>	0 et 1.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 Beta</a:t>
            </a:r>
          </a:p>
        </p:txBody>
      </p:sp>
      <p:grpSp>
        <p:nvGrpSpPr>
          <p:cNvPr id="5" name="Groupe 4"/>
          <p:cNvGrpSpPr/>
          <p:nvPr/>
        </p:nvGrpSpPr>
        <p:grpSpPr>
          <a:xfrm>
            <a:off x="4153689" y="2253975"/>
            <a:ext cx="4267336" cy="3993629"/>
            <a:chOff x="3131840" y="2132856"/>
            <a:chExt cx="4267336" cy="3993629"/>
          </a:xfrm>
        </p:grpSpPr>
        <p:pic>
          <p:nvPicPr>
            <p:cNvPr id="8194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1840" y="2132856"/>
              <a:ext cx="4267336" cy="39936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Forme libre 3"/>
            <p:cNvSpPr/>
            <p:nvPr/>
          </p:nvSpPr>
          <p:spPr>
            <a:xfrm rot="21112785" flipV="1">
              <a:off x="3204152" y="2590456"/>
              <a:ext cx="3629769" cy="3320669"/>
            </a:xfrm>
            <a:custGeom>
              <a:avLst/>
              <a:gdLst>
                <a:gd name="connsiteX0" fmla="*/ 0 w 3688080"/>
                <a:gd name="connsiteY0" fmla="*/ 7620 h 48020"/>
                <a:gd name="connsiteX1" fmla="*/ 3688080 w 3688080"/>
                <a:gd name="connsiteY1" fmla="*/ 0 h 48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88080" h="48020">
                  <a:moveTo>
                    <a:pt x="0" y="7620"/>
                  </a:moveTo>
                  <a:cubicBezTo>
                    <a:pt x="1555115" y="43815"/>
                    <a:pt x="3110230" y="80010"/>
                    <a:pt x="368808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57939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Distribution : Comportement d’une variable</a:t>
            </a:r>
          </a:p>
          <a:p>
            <a:r>
              <a:rPr lang="fr-FR" dirty="0"/>
              <a:t>Peut être continue ou discrète selon la variable</a:t>
            </a:r>
          </a:p>
          <a:p>
            <a:r>
              <a:rPr lang="fr-FR" dirty="0"/>
              <a:t>Chaque situation peut être représentée par une distribution</a:t>
            </a:r>
          </a:p>
          <a:p>
            <a:r>
              <a:rPr lang="fr-FR" dirty="0"/>
              <a:t>Les quantitatives sont décrites par moyennes, variances etc…</a:t>
            </a:r>
          </a:p>
          <a:p>
            <a:r>
              <a:rPr lang="fr-FR" dirty="0"/>
              <a:t>A chaque situation, distribution, d’autres formules de calcul…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0675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Estimation d’un paramètre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28</a:t>
            </a:fld>
            <a:endParaRPr lang="fr-FR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29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llipse 4"/>
          <p:cNvSpPr/>
          <p:nvPr/>
        </p:nvSpPr>
        <p:spPr>
          <a:xfrm>
            <a:off x="737320" y="1268760"/>
            <a:ext cx="2808312" cy="2160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Population</a:t>
            </a:r>
          </a:p>
        </p:txBody>
      </p:sp>
      <p:sp>
        <p:nvSpPr>
          <p:cNvPr id="6" name="Ellipse 5"/>
          <p:cNvSpPr/>
          <p:nvPr/>
        </p:nvSpPr>
        <p:spPr>
          <a:xfrm>
            <a:off x="6372200" y="1792821"/>
            <a:ext cx="1224136" cy="11121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dirty="0"/>
              <a:t>Echantillon</a:t>
            </a:r>
          </a:p>
        </p:txBody>
      </p:sp>
      <p:sp>
        <p:nvSpPr>
          <p:cNvPr id="9" name="Flèche droite 8"/>
          <p:cNvSpPr/>
          <p:nvPr/>
        </p:nvSpPr>
        <p:spPr>
          <a:xfrm>
            <a:off x="4427984" y="2168860"/>
            <a:ext cx="8640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5868144" y="4355812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Paramètre observé</a:t>
            </a:r>
          </a:p>
          <a:p>
            <a:pPr algn="ctr"/>
            <a:r>
              <a:rPr lang="fr-FR" dirty="0"/>
              <a:t>|</a:t>
            </a:r>
          </a:p>
        </p:txBody>
      </p:sp>
      <p:sp>
        <p:nvSpPr>
          <p:cNvPr id="11" name="Flèche droite 10"/>
          <p:cNvSpPr/>
          <p:nvPr/>
        </p:nvSpPr>
        <p:spPr>
          <a:xfrm rot="10800000">
            <a:off x="4580384" y="4355812"/>
            <a:ext cx="8640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>
            <a:off x="1096566" y="4212666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Paramètre inconnu</a:t>
            </a:r>
          </a:p>
          <a:p>
            <a:pPr algn="ctr"/>
            <a:r>
              <a:rPr lang="fr-FR" dirty="0"/>
              <a:t>|</a:t>
            </a:r>
          </a:p>
        </p:txBody>
      </p:sp>
      <p:cxnSp>
        <p:nvCxnSpPr>
          <p:cNvPr id="14" name="Connecteur droit 13"/>
          <p:cNvCxnSpPr/>
          <p:nvPr/>
        </p:nvCxnSpPr>
        <p:spPr>
          <a:xfrm>
            <a:off x="1403648" y="4643611"/>
            <a:ext cx="18722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>
            <a:off x="1403648" y="4535832"/>
            <a:ext cx="0" cy="28803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e 21"/>
          <p:cNvGrpSpPr/>
          <p:nvPr/>
        </p:nvGrpSpPr>
        <p:grpSpPr>
          <a:xfrm>
            <a:off x="1403648" y="4534961"/>
            <a:ext cx="91058" cy="288032"/>
            <a:chOff x="1096566" y="5445224"/>
            <a:chExt cx="91058" cy="288032"/>
          </a:xfrm>
        </p:grpSpPr>
        <p:cxnSp>
          <p:nvCxnSpPr>
            <p:cNvPr id="18" name="Connecteur droit 17"/>
            <p:cNvCxnSpPr/>
            <p:nvPr/>
          </p:nvCxnSpPr>
          <p:spPr>
            <a:xfrm>
              <a:off x="1096566" y="5445224"/>
              <a:ext cx="91058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19"/>
            <p:cNvCxnSpPr/>
            <p:nvPr/>
          </p:nvCxnSpPr>
          <p:spPr>
            <a:xfrm>
              <a:off x="1096566" y="5733256"/>
              <a:ext cx="91058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Connecteur droit 22"/>
          <p:cNvCxnSpPr/>
          <p:nvPr/>
        </p:nvCxnSpPr>
        <p:spPr>
          <a:xfrm flipV="1">
            <a:off x="3283111" y="4526375"/>
            <a:ext cx="0" cy="28803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e 23"/>
          <p:cNvGrpSpPr/>
          <p:nvPr/>
        </p:nvGrpSpPr>
        <p:grpSpPr>
          <a:xfrm rot="10800000" flipH="1">
            <a:off x="3207689" y="4526375"/>
            <a:ext cx="81534" cy="288032"/>
            <a:chOff x="1096566" y="5445224"/>
            <a:chExt cx="91058" cy="288032"/>
          </a:xfrm>
        </p:grpSpPr>
        <p:cxnSp>
          <p:nvCxnSpPr>
            <p:cNvPr id="25" name="Connecteur droit 24"/>
            <p:cNvCxnSpPr/>
            <p:nvPr/>
          </p:nvCxnSpPr>
          <p:spPr>
            <a:xfrm>
              <a:off x="1096566" y="5445224"/>
              <a:ext cx="91058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25"/>
            <p:cNvCxnSpPr/>
            <p:nvPr/>
          </p:nvCxnSpPr>
          <p:spPr>
            <a:xfrm>
              <a:off x="1096566" y="5733256"/>
              <a:ext cx="91058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30274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Dans l’idéal, les comparaisons sont effectuées sur la population </a:t>
            </a:r>
            <a:r>
              <a:rPr lang="fr-FR" b="1" u="sng" dirty="0"/>
              <a:t>TOTALE</a:t>
            </a:r>
          </a:p>
          <a:p>
            <a:endParaRPr lang="fr-FR" b="1" u="sng" dirty="0"/>
          </a:p>
          <a:p>
            <a:r>
              <a:rPr lang="fr-FR" b="1" u="sng" dirty="0"/>
              <a:t>Problème:</a:t>
            </a:r>
            <a:r>
              <a:rPr lang="fr-FR" dirty="0"/>
              <a:t> Impossible de connaître TOUS les patients </a:t>
            </a:r>
          </a:p>
          <a:p>
            <a:pPr lvl="3"/>
            <a:r>
              <a:rPr lang="fr-FR" dirty="0"/>
              <a:t>( Relever la tension de tous les patients atteints d’un cancer du poumon dans le monde….)</a:t>
            </a:r>
          </a:p>
          <a:p>
            <a:endParaRPr lang="fr-FR" b="1" u="sng" dirty="0"/>
          </a:p>
          <a:p>
            <a:endParaRPr lang="fr-FR" b="1" u="sng" dirty="0"/>
          </a:p>
          <a:p>
            <a:pPr lvl="8"/>
            <a:endParaRPr lang="fr-FR" sz="2800" b="1" u="sng" dirty="0"/>
          </a:p>
          <a:p>
            <a:pPr lvl="8"/>
            <a:r>
              <a:rPr lang="fr-FR" sz="2800" b="1" u="sng" dirty="0"/>
              <a:t>Échantillon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population complète</a:t>
            </a:r>
          </a:p>
        </p:txBody>
      </p:sp>
      <p:sp>
        <p:nvSpPr>
          <p:cNvPr id="4" name="Flèche droite 3"/>
          <p:cNvSpPr/>
          <p:nvPr/>
        </p:nvSpPr>
        <p:spPr>
          <a:xfrm>
            <a:off x="1043608" y="5373216"/>
            <a:ext cx="1296144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78" t="9258"/>
          <a:stretch/>
        </p:blipFill>
        <p:spPr bwMode="auto">
          <a:xfrm>
            <a:off x="5473339" y="4264268"/>
            <a:ext cx="3567756" cy="2469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574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Lorsqu’on observe un paramètre dans un échantillon :</a:t>
            </a:r>
          </a:p>
          <a:p>
            <a:pPr lvl="1"/>
            <a:r>
              <a:rPr lang="fr-FR" dirty="0"/>
              <a:t>Peu de chance que ce soit la vrai valeur du paramètre dans la population (inconnue)</a:t>
            </a:r>
          </a:p>
          <a:p>
            <a:pPr lvl="1"/>
            <a:r>
              <a:rPr lang="fr-FR" dirty="0"/>
              <a:t>Si l’échantillon est représentatif, la valeur observée est assez proche</a:t>
            </a:r>
          </a:p>
          <a:p>
            <a:pPr lvl="1"/>
            <a:endParaRPr lang="fr-FR" dirty="0"/>
          </a:p>
          <a:p>
            <a:r>
              <a:rPr lang="fr-FR" dirty="0"/>
              <a:t>Estimation : </a:t>
            </a:r>
            <a:r>
              <a:rPr lang="fr-FR" sz="2300" dirty="0"/>
              <a:t>calcule de bornes permettant de situer avec une certaine précision ou se trouve la valeur inconnue du paramètre dans la population d’où est issue l’échantillon (intervalles de confiance)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30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Estimation d’un paramètre</a:t>
            </a:r>
          </a:p>
        </p:txBody>
      </p:sp>
    </p:spTree>
    <p:extLst>
      <p:ext uri="{BB962C8B-B14F-4D97-AF65-F5344CB8AC3E}">
        <p14:creationId xmlns:p14="http://schemas.microsoft.com/office/powerpoint/2010/main" val="3855237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600" dirty="0"/>
              <a:t>Fluctuation d’échantillonnage d’une moyenne:</a:t>
            </a:r>
          </a:p>
          <a:p>
            <a:endParaRPr lang="fr-FR" sz="2600" dirty="0"/>
          </a:p>
          <a:p>
            <a:endParaRPr lang="fr-FR" sz="2600" dirty="0"/>
          </a:p>
          <a:p>
            <a:endParaRPr lang="fr-FR" sz="2600" dirty="0"/>
          </a:p>
          <a:p>
            <a:endParaRPr lang="fr-FR" sz="2600" dirty="0"/>
          </a:p>
          <a:p>
            <a:endParaRPr lang="fr-FR" sz="2600" dirty="0"/>
          </a:p>
          <a:p>
            <a:r>
              <a:rPr lang="fr-FR" sz="2600" dirty="0"/>
              <a:t>Théorème central limite (TCL) :</a:t>
            </a:r>
          </a:p>
          <a:p>
            <a:pPr marL="109728" indent="0">
              <a:buNone/>
            </a:pPr>
            <a:r>
              <a:rPr lang="fr-FR" sz="2400" i="1" dirty="0"/>
              <a:t>« Sous de bonnes conditions, quelle que soit la distribution de la variable, </a:t>
            </a:r>
            <a:r>
              <a:rPr lang="fr-FR" sz="2400" b="1" i="1" u="sng" dirty="0"/>
              <a:t>la loi de la moyenne tend vers une loi Normale</a:t>
            </a:r>
            <a:r>
              <a:rPr lang="fr-FR" sz="2400" i="1" dirty="0"/>
              <a:t> quand n est grand»</a:t>
            </a:r>
          </a:p>
          <a:p>
            <a:endParaRPr lang="fr-FR" sz="2600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31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Estimation d’une moyenne inconnue</a:t>
            </a:r>
          </a:p>
        </p:txBody>
      </p:sp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763688" y="1916833"/>
            <a:ext cx="4968552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4271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Espace réservé du contenu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fr-FR" dirty="0"/>
                  <a:t>Ecart-type de la moyenne : Si la moyenne d’un échantillon est une variable aléatoire, on peut calculer son écart-type</a:t>
                </a:r>
              </a:p>
              <a:p>
                <a:endParaRPr lang="fr-FR" dirty="0"/>
              </a:p>
              <a:p>
                <a:r>
                  <a:rPr lang="fr-FR" dirty="0" err="1"/>
                  <a:t>s</a:t>
                </a:r>
                <a:r>
                  <a:rPr lang="fr-FR" sz="1800" dirty="0" err="1"/>
                  <a:t>m</a:t>
                </a:r>
                <a:r>
                  <a:rPr lang="fr-FR" dirty="0"/>
                  <a:t> = </a:t>
                </a:r>
                <a:r>
                  <a:rPr lang="fr-FR" dirty="0" err="1"/>
                  <a:t>sem</a:t>
                </a:r>
                <a:r>
                  <a:rPr lang="fr-FR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/>
                          </a:rPr>
                          <m:t>𝑠</m:t>
                        </m:r>
                      </m:num>
                      <m:den>
                        <m:r>
                          <a:rPr lang="fr-FR" i="1" smtClean="0">
                            <a:latin typeface="Cambria Math"/>
                          </a:rPr>
                          <m:t>√</m:t>
                        </m:r>
                        <m:r>
                          <a:rPr lang="fr-FR" b="0" i="1" smtClean="0">
                            <a:latin typeface="Cambria Math"/>
                          </a:rPr>
                          <m:t>𝑛</m:t>
                        </m:r>
                      </m:den>
                    </m:f>
                  </m:oMath>
                </a14:m>
                <a:endParaRPr lang="fr-FR" dirty="0"/>
              </a:p>
              <a:p>
                <a:endParaRPr lang="fr-FR" dirty="0"/>
              </a:p>
              <a:p>
                <a:r>
                  <a:rPr lang="fr-FR" dirty="0"/>
                  <a:t>Intervalle de confiance de la moyenne</a:t>
                </a:r>
              </a:p>
              <a:p>
                <a:pPr marL="109728" indent="0">
                  <a:buNone/>
                </a:pPr>
                <a:r>
                  <a:rPr lang="fr-FR" dirty="0"/>
                  <a:t>              m-1,96s</a:t>
                </a:r>
                <a:r>
                  <a:rPr lang="fr-FR" sz="1800" dirty="0"/>
                  <a:t>m</a:t>
                </a:r>
                <a:r>
                  <a:rPr lang="fr-FR" dirty="0"/>
                  <a:t> &lt; </a:t>
                </a:r>
                <a:r>
                  <a:rPr lang="el-GR" dirty="0"/>
                  <a:t>μ</a:t>
                </a:r>
                <a:r>
                  <a:rPr lang="fr-FR" dirty="0"/>
                  <a:t> &lt; m+1,96s</a:t>
                </a:r>
                <a:r>
                  <a:rPr lang="fr-FR" sz="1800" dirty="0"/>
                  <a:t>m</a:t>
                </a:r>
              </a:p>
              <a:p>
                <a:pPr marL="109728" indent="0">
                  <a:buNone/>
                </a:pPr>
                <a:endParaRPr lang="fr-FR" dirty="0"/>
              </a:p>
            </p:txBody>
          </p:sp>
        </mc:Choice>
        <mc:Fallback xmlns="">
          <p:sp>
            <p:nvSpPr>
              <p:cNvPr id="2" name="Espace réservé du contenu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13" r="-177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32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Estimation d’une moyenne inconnue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4139952" y="3068960"/>
            <a:ext cx="48245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700" dirty="0"/>
              <a:t>Avec :</a:t>
            </a:r>
          </a:p>
          <a:p>
            <a:r>
              <a:rPr lang="fr-FR" sz="1700" dirty="0"/>
              <a:t>s : écart-type des valeurs dans l’échantillon</a:t>
            </a:r>
          </a:p>
          <a:p>
            <a:r>
              <a:rPr lang="fr-FR" sz="1700" dirty="0"/>
              <a:t>n : taille de l’échantillon</a:t>
            </a:r>
          </a:p>
        </p:txBody>
      </p:sp>
    </p:spTree>
    <p:extLst>
      <p:ext uri="{BB962C8B-B14F-4D97-AF65-F5344CB8AC3E}">
        <p14:creationId xmlns:p14="http://schemas.microsoft.com/office/powerpoint/2010/main" val="2457324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Espace réservé du contenu 1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81328"/>
                <a:ext cx="8291264" cy="4525963"/>
              </a:xfrm>
            </p:spPr>
            <p:txBody>
              <a:bodyPr>
                <a:normAutofit/>
              </a:bodyPr>
              <a:lstStyle/>
              <a:p>
                <a:r>
                  <a:rPr lang="fr-FR" sz="2500" dirty="0"/>
                  <a:t>Fluctuation d’échantillonnage d’un pourcentage :</a:t>
                </a:r>
              </a:p>
              <a:p>
                <a:pPr lvl="1"/>
                <a:r>
                  <a:rPr lang="fr-FR" sz="2100" dirty="0"/>
                  <a:t>Raisonnement identique à celui de la moyenne</a:t>
                </a:r>
              </a:p>
              <a:p>
                <a:pPr lvl="1"/>
                <a:r>
                  <a:rPr lang="fr-FR" sz="2100" dirty="0"/>
                  <a:t>Pourcentage observé est une variable aléatoire</a:t>
                </a:r>
              </a:p>
              <a:p>
                <a:endParaRPr lang="fr-FR" sz="2500" dirty="0"/>
              </a:p>
              <a:p>
                <a:r>
                  <a:rPr lang="fr-FR" sz="2500" dirty="0"/>
                  <a:t>Ecart-type d’un pourcentage</a:t>
                </a:r>
              </a:p>
              <a:p>
                <a:r>
                  <a:rPr lang="fr-FR" sz="2500" dirty="0" err="1"/>
                  <a:t>s</a:t>
                </a:r>
                <a:r>
                  <a:rPr lang="fr-FR" sz="1800" dirty="0" err="1"/>
                  <a:t>p</a:t>
                </a:r>
                <a:r>
                  <a:rPr lang="fr-FR" sz="2500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fr-FR" sz="25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fr-FR" sz="25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fr-FR" sz="2500" b="0" i="1" smtClean="0">
                                <a:latin typeface="Cambria Math"/>
                              </a:rPr>
                              <m:t>𝑝</m:t>
                            </m:r>
                            <m:r>
                              <a:rPr lang="fr-FR" sz="2500" b="0" i="1" smtClean="0">
                                <a:latin typeface="Cambria Math"/>
                              </a:rPr>
                              <m:t>(1−</m:t>
                            </m:r>
                            <m:r>
                              <a:rPr lang="fr-FR" sz="2500" b="0" i="1" smtClean="0">
                                <a:latin typeface="Cambria Math"/>
                              </a:rPr>
                              <m:t>𝑝</m:t>
                            </m:r>
                            <m:r>
                              <a:rPr lang="fr-FR" sz="2500" b="0" i="1" smtClean="0">
                                <a:latin typeface="Cambria Math"/>
                              </a:rPr>
                              <m:t>)</m:t>
                            </m:r>
                          </m:num>
                          <m:den>
                            <m:r>
                              <a:rPr lang="fr-FR" sz="2500" b="0" i="1" smtClean="0">
                                <a:latin typeface="Cambria Math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fr-FR" sz="2500" dirty="0"/>
              </a:p>
              <a:p>
                <a:endParaRPr lang="fr-FR" sz="2500" dirty="0"/>
              </a:p>
              <a:p>
                <a:r>
                  <a:rPr lang="fr-FR" sz="2400" dirty="0"/>
                  <a:t>Intervalle de confiance du pourcentage</a:t>
                </a:r>
              </a:p>
              <a:p>
                <a:pPr marL="109728" indent="0">
                  <a:buNone/>
                </a:pPr>
                <a:r>
                  <a:rPr lang="fr-FR" sz="2400" dirty="0"/>
                  <a:t>              p-1,96s</a:t>
                </a:r>
                <a:r>
                  <a:rPr lang="fr-FR" sz="1600" dirty="0"/>
                  <a:t>p</a:t>
                </a:r>
                <a:r>
                  <a:rPr lang="fr-FR" sz="2400" dirty="0"/>
                  <a:t> &lt; </a:t>
                </a:r>
                <a:r>
                  <a:rPr lang="el-GR" sz="2400" dirty="0"/>
                  <a:t>Π</a:t>
                </a:r>
                <a:r>
                  <a:rPr lang="fr-FR" sz="2400" dirty="0"/>
                  <a:t> &lt; p+1,96s</a:t>
                </a:r>
                <a:r>
                  <a:rPr lang="fr-FR" sz="1600" dirty="0"/>
                  <a:t>p</a:t>
                </a:r>
              </a:p>
              <a:p>
                <a:endParaRPr lang="fr-FR" sz="2500" dirty="0"/>
              </a:p>
              <a:p>
                <a:endParaRPr lang="fr-FR" sz="2600" dirty="0"/>
              </a:p>
            </p:txBody>
          </p:sp>
        </mc:Choice>
        <mc:Fallback xmlns="">
          <p:sp>
            <p:nvSpPr>
              <p:cNvPr id="2" name="Espace réservé du contenu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81328"/>
                <a:ext cx="8291264" cy="4525963"/>
              </a:xfrm>
              <a:blipFill rotWithShape="1">
                <a:blip r:embed="rId2"/>
                <a:stretch>
                  <a:fillRect t="-94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33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Estimation d’un pourcentage inconnu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3491880" y="3573016"/>
            <a:ext cx="48245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700" dirty="0"/>
              <a:t>Avec :</a:t>
            </a:r>
          </a:p>
          <a:p>
            <a:r>
              <a:rPr lang="fr-FR" sz="1700" dirty="0"/>
              <a:t>p : pourcentage dans l’échantillon</a:t>
            </a:r>
          </a:p>
          <a:p>
            <a:r>
              <a:rPr lang="fr-FR" sz="1700" dirty="0"/>
              <a:t>n : taille de l’échantillon</a:t>
            </a:r>
          </a:p>
        </p:txBody>
      </p:sp>
    </p:spTree>
    <p:extLst>
      <p:ext uri="{BB962C8B-B14F-4D97-AF65-F5344CB8AC3E}">
        <p14:creationId xmlns:p14="http://schemas.microsoft.com/office/powerpoint/2010/main" val="21821363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Estimation avec IC95% </a:t>
            </a:r>
            <a:r>
              <a:rPr lang="fr-FR" dirty="0">
                <a:sym typeface="Wingdings" panose="05000000000000000000" pitchFamily="2" charset="2"/>
              </a:rPr>
              <a:t> risque d’erreur de 5%</a:t>
            </a:r>
          </a:p>
          <a:p>
            <a:r>
              <a:rPr lang="fr-FR" dirty="0">
                <a:sym typeface="Wingdings" panose="05000000000000000000" pitchFamily="2" charset="2"/>
              </a:rPr>
              <a:t>Risque déterminé par la valeur 1,96 (z</a:t>
            </a:r>
            <a:r>
              <a:rPr lang="el-GR" sz="1800" dirty="0">
                <a:sym typeface="Wingdings" panose="05000000000000000000" pitchFamily="2" charset="2"/>
              </a:rPr>
              <a:t>α</a:t>
            </a:r>
            <a:r>
              <a:rPr lang="fr-FR" dirty="0">
                <a:sym typeface="Wingdings" panose="05000000000000000000" pitchFamily="2" charset="2"/>
              </a:rPr>
              <a:t> correspondant à un risque de 5%) dans les formules des IC</a:t>
            </a:r>
          </a:p>
          <a:p>
            <a:endParaRPr lang="fr-FR" dirty="0">
              <a:sym typeface="Wingdings" panose="05000000000000000000" pitchFamily="2" charset="2"/>
            </a:endParaRPr>
          </a:p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34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Risque d’erreur </a:t>
            </a:r>
            <a:r>
              <a:rPr lang="el-GR" dirty="0"/>
              <a:t>α</a:t>
            </a:r>
            <a:endParaRPr lang="fr-FR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199685"/>
              </p:ext>
            </p:extLst>
          </p:nvPr>
        </p:nvGraphicFramePr>
        <p:xfrm>
          <a:off x="1572344" y="3929464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l-GR" sz="1800" dirty="0">
                          <a:sym typeface="Wingdings" panose="05000000000000000000" pitchFamily="2" charset="2"/>
                        </a:rPr>
                        <a:t>α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|Z</a:t>
                      </a:r>
                      <a:r>
                        <a:rPr lang="el-GR" sz="1800" dirty="0">
                          <a:sym typeface="Wingdings" panose="05000000000000000000" pitchFamily="2" charset="2"/>
                        </a:rPr>
                        <a:t>α</a:t>
                      </a:r>
                      <a:r>
                        <a:rPr lang="fr-FR" sz="1800" dirty="0">
                          <a:sym typeface="Wingdings" panose="05000000000000000000" pitchFamily="2" charset="2"/>
                        </a:rPr>
                        <a:t>|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1,28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1,65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5 %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1,96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2,33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2,58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0,1 %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3,30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29356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Tests statistiques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470906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Rappel Population / échantillon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332" y="1592620"/>
            <a:ext cx="2109848" cy="194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640217"/>
            <a:ext cx="2895832" cy="2004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lèche droite 3"/>
          <p:cNvSpPr/>
          <p:nvPr/>
        </p:nvSpPr>
        <p:spPr>
          <a:xfrm>
            <a:off x="3275856" y="2384708"/>
            <a:ext cx="230425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3599892" y="2852936"/>
            <a:ext cx="1656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Inférence </a:t>
            </a:r>
          </a:p>
          <a:p>
            <a:pPr algn="ctr"/>
            <a:r>
              <a:rPr lang="fr-FR" dirty="0"/>
              <a:t>= supposition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467544" y="4005064"/>
            <a:ext cx="2592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2 4 8 5 2 4 8 7 8 6 5 2 1</a:t>
            </a:r>
          </a:p>
          <a:p>
            <a:pPr algn="ctr"/>
            <a:r>
              <a:rPr lang="fr-FR" sz="2400" dirty="0"/>
              <a:t>Valeurs relevées</a:t>
            </a:r>
          </a:p>
        </p:txBody>
      </p:sp>
      <p:sp>
        <p:nvSpPr>
          <p:cNvPr id="6" name="Flèche droite 5"/>
          <p:cNvSpPr/>
          <p:nvPr/>
        </p:nvSpPr>
        <p:spPr>
          <a:xfrm rot="1201730">
            <a:off x="3193632" y="4625617"/>
            <a:ext cx="2620769" cy="3561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5580112" y="5436225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4,77 [3,39 – 6,14] 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5940152" y="4241466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??? </a:t>
            </a:r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54148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Traduit l’incertitude de ma moyenne</a:t>
            </a:r>
          </a:p>
          <a:p>
            <a:endParaRPr lang="fr-FR" dirty="0"/>
          </a:p>
          <a:p>
            <a:r>
              <a:rPr lang="fr-FR" dirty="0"/>
              <a:t>Plus l’échantillon est petit, plus la largeur de l’intervalle de confiance est grand.</a:t>
            </a:r>
          </a:p>
          <a:p>
            <a:endParaRPr lang="fr-FR" dirty="0"/>
          </a:p>
          <a:p>
            <a:r>
              <a:rPr lang="fr-FR" dirty="0"/>
              <a:t>Formule de calcul de l’intervalle de confiance:</a:t>
            </a:r>
          </a:p>
          <a:p>
            <a:pPr marL="109728" indent="0">
              <a:buNone/>
            </a:pPr>
            <a:endParaRPr lang="fr-FR" dirty="0"/>
          </a:p>
          <a:p>
            <a:pPr marL="109728" indent="0">
              <a:buNone/>
            </a:pPr>
            <a:r>
              <a:rPr lang="fr-FR" dirty="0"/>
              <a:t>Autour de la moyenne :</a:t>
            </a:r>
          </a:p>
          <a:p>
            <a:pPr marL="109728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L’intervalle de confiance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4941168"/>
            <a:ext cx="4176464" cy="1194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12023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On souhaite savoir si les notes au bac sont supérieures dans la région A ou la région B.</a:t>
            </a:r>
          </a:p>
          <a:p>
            <a:endParaRPr lang="fr-FR" dirty="0"/>
          </a:p>
          <a:p>
            <a:r>
              <a:rPr lang="fr-FR" dirty="0"/>
              <a:t>On ne connait pas toutes les notes. (population). </a:t>
            </a:r>
          </a:p>
          <a:p>
            <a:endParaRPr lang="fr-FR" dirty="0"/>
          </a:p>
          <a:p>
            <a:pPr algn="ctr"/>
            <a:r>
              <a:rPr lang="fr-FR" dirty="0"/>
              <a:t>On demande à « quelques » élèves </a:t>
            </a:r>
          </a:p>
          <a:p>
            <a:pPr marL="109728" indent="0" algn="ctr">
              <a:buNone/>
            </a:pPr>
            <a:r>
              <a:rPr lang="fr-FR" dirty="0"/>
              <a:t>= </a:t>
            </a:r>
            <a:r>
              <a:rPr lang="fr-FR" b="1" i="1" u="sng" dirty="0"/>
              <a:t>échantillon.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entre deux groupes ?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47506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107504" y="1628800"/>
            <a:ext cx="3888432" cy="4954555"/>
          </a:xfrm>
        </p:spPr>
        <p:txBody>
          <a:bodyPr/>
          <a:lstStyle/>
          <a:p>
            <a:r>
              <a:rPr lang="fr-FR" dirty="0"/>
              <a:t>Échantillon A : </a:t>
            </a:r>
          </a:p>
          <a:p>
            <a:pPr marL="109728" indent="0">
              <a:buNone/>
            </a:pPr>
            <a:r>
              <a:rPr lang="fr-FR" dirty="0"/>
              <a:t>12, 8, 13, 15, 16 ….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Échantillon B : </a:t>
            </a:r>
          </a:p>
          <a:p>
            <a:pPr marL="109728" indent="0">
              <a:buNone/>
            </a:pPr>
            <a:r>
              <a:rPr lang="fr-FR" dirty="0"/>
              <a:t>15, 14, 11, 2, 6 ….</a:t>
            </a:r>
          </a:p>
          <a:p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39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55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plus grand possible	!!!</a:t>
            </a:r>
          </a:p>
          <a:p>
            <a:pPr marL="109728" indent="0">
              <a:buNone/>
            </a:pPr>
            <a:r>
              <a:rPr lang="fr-FR" dirty="0"/>
              <a:t>	</a:t>
            </a:r>
          </a:p>
          <a:p>
            <a:r>
              <a:rPr lang="fr-FR" dirty="0"/>
              <a:t>La précision des estimations augmente avec la taille d’échantillon.</a:t>
            </a:r>
          </a:p>
          <a:p>
            <a:endParaRPr lang="fr-FR" dirty="0"/>
          </a:p>
          <a:p>
            <a:r>
              <a:rPr lang="fr-FR" dirty="0"/>
              <a:t>Exemple: </a:t>
            </a:r>
          </a:p>
          <a:p>
            <a:pPr marL="109728" indent="0">
              <a:buNone/>
            </a:pPr>
            <a:r>
              <a:rPr lang="fr-FR" sz="2400" i="1" dirty="0"/>
              <a:t>Connaître le taux de vote pour un candidat aux présidentielles en interrogeant:</a:t>
            </a:r>
          </a:p>
          <a:p>
            <a:pPr lvl="1"/>
            <a:r>
              <a:rPr lang="fr-FR" dirty="0"/>
              <a:t>4 	personnes ?</a:t>
            </a:r>
          </a:p>
          <a:p>
            <a:pPr lvl="1"/>
            <a:r>
              <a:rPr lang="fr-FR" dirty="0"/>
              <a:t>4590 personnes ?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L’échantillon</a:t>
            </a:r>
          </a:p>
        </p:txBody>
      </p:sp>
      <p:pic>
        <p:nvPicPr>
          <p:cNvPr id="3074" name="Picture 2" descr="http://www.ceze-canoe.com/images/group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6760" y="0"/>
            <a:ext cx="2552801" cy="234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775992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107504" y="1628800"/>
            <a:ext cx="3888432" cy="4954555"/>
          </a:xfrm>
        </p:spPr>
        <p:txBody>
          <a:bodyPr/>
          <a:lstStyle/>
          <a:p>
            <a:r>
              <a:rPr lang="fr-FR" dirty="0"/>
              <a:t>Échantillon A : </a:t>
            </a:r>
          </a:p>
          <a:p>
            <a:pPr marL="109728" indent="0">
              <a:buNone/>
            </a:pPr>
            <a:r>
              <a:rPr lang="fr-FR" dirty="0"/>
              <a:t>12, 8, 13, 15, 16 ….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Échantillon B : </a:t>
            </a:r>
          </a:p>
          <a:p>
            <a:pPr marL="109728" indent="0">
              <a:buNone/>
            </a:pPr>
            <a:r>
              <a:rPr lang="fr-FR" dirty="0"/>
              <a:t>15, 14, 11, 2, 6 ….</a:t>
            </a:r>
          </a:p>
          <a:p>
            <a:endParaRPr lang="fr-FR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5" y="3501008"/>
            <a:ext cx="1080120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5" y="1988840"/>
            <a:ext cx="1080120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contenu 1"/>
          <p:cNvSpPr txBox="1">
            <a:spLocks/>
          </p:cNvSpPr>
          <p:nvPr/>
        </p:nvSpPr>
        <p:spPr>
          <a:xfrm>
            <a:off x="5243736" y="1626920"/>
            <a:ext cx="3888432" cy="4954555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/>
              <a:t>Population A : </a:t>
            </a:r>
          </a:p>
          <a:p>
            <a:pPr marL="109728" indent="0">
              <a:buFont typeface="Wingdings 3"/>
              <a:buNone/>
            </a:pPr>
            <a:r>
              <a:rPr lang="fr-FR" dirty="0"/>
              <a:t>13,8 [12,1-15,5]</a:t>
            </a:r>
          </a:p>
          <a:p>
            <a:pPr marL="109728" indent="0">
              <a:buFont typeface="Wingdings 3"/>
              <a:buNone/>
            </a:pPr>
            <a:endParaRPr lang="fr-FR" dirty="0"/>
          </a:p>
          <a:p>
            <a:r>
              <a:rPr lang="fr-FR" dirty="0"/>
              <a:t>Population B : </a:t>
            </a:r>
          </a:p>
          <a:p>
            <a:pPr marL="109728" indent="0">
              <a:buNone/>
            </a:pPr>
            <a:r>
              <a:rPr lang="fr-FR" dirty="0"/>
              <a:t>14,6 [11,9 – 17,3]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51711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107504" y="1628800"/>
            <a:ext cx="3888432" cy="4954555"/>
          </a:xfrm>
        </p:spPr>
        <p:txBody>
          <a:bodyPr/>
          <a:lstStyle/>
          <a:p>
            <a:r>
              <a:rPr lang="fr-FR" dirty="0"/>
              <a:t>Échantillon A : </a:t>
            </a:r>
          </a:p>
          <a:p>
            <a:pPr marL="109728" indent="0">
              <a:buNone/>
            </a:pPr>
            <a:r>
              <a:rPr lang="fr-FR" dirty="0"/>
              <a:t>12, 8, 13, 15, 16 ….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Échantillon B : </a:t>
            </a:r>
          </a:p>
          <a:p>
            <a:pPr marL="109728" indent="0">
              <a:buNone/>
            </a:pPr>
            <a:r>
              <a:rPr lang="fr-FR" dirty="0"/>
              <a:t>15, 14, 11, 2, 6 ….</a:t>
            </a:r>
          </a:p>
          <a:p>
            <a:endParaRPr lang="fr-FR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5" y="3501008"/>
            <a:ext cx="1080120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5" y="1988840"/>
            <a:ext cx="1080120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contenu 1"/>
          <p:cNvSpPr txBox="1">
            <a:spLocks/>
          </p:cNvSpPr>
          <p:nvPr/>
        </p:nvSpPr>
        <p:spPr>
          <a:xfrm>
            <a:off x="5243736" y="1626920"/>
            <a:ext cx="3888432" cy="4954555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/>
              <a:t>Population A : </a:t>
            </a:r>
          </a:p>
          <a:p>
            <a:pPr marL="109728" indent="0">
              <a:buFont typeface="Wingdings 3"/>
              <a:buNone/>
            </a:pPr>
            <a:r>
              <a:rPr lang="fr-FR" dirty="0"/>
              <a:t>13,8 [12,1-15,5]</a:t>
            </a:r>
          </a:p>
          <a:p>
            <a:pPr marL="109728" indent="0">
              <a:buFont typeface="Wingdings 3"/>
              <a:buNone/>
            </a:pPr>
            <a:endParaRPr lang="fr-FR" dirty="0"/>
          </a:p>
          <a:p>
            <a:r>
              <a:rPr lang="fr-FR" dirty="0"/>
              <a:t>Population B : </a:t>
            </a:r>
          </a:p>
          <a:p>
            <a:pPr marL="109728" indent="0">
              <a:buNone/>
            </a:pPr>
            <a:r>
              <a:rPr lang="fr-FR" dirty="0"/>
              <a:t>14,6 [11,9 – 17,3]</a:t>
            </a:r>
          </a:p>
        </p:txBody>
      </p:sp>
      <p:sp>
        <p:nvSpPr>
          <p:cNvPr id="7" name="Espace réservé du contenu 1"/>
          <p:cNvSpPr txBox="1">
            <a:spLocks/>
          </p:cNvSpPr>
          <p:nvPr/>
        </p:nvSpPr>
        <p:spPr>
          <a:xfrm>
            <a:off x="467544" y="4941168"/>
            <a:ext cx="7840488" cy="4954555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ctr"/>
            <a:r>
              <a:rPr lang="fr-FR" i="1" dirty="0"/>
              <a:t>Meilleurs en région B ?</a:t>
            </a:r>
          </a:p>
          <a:p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06963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530619"/>
          </a:xfrm>
        </p:spPr>
        <p:txBody>
          <a:bodyPr/>
          <a:lstStyle/>
          <a:p>
            <a:endParaRPr lang="fr-FR" dirty="0"/>
          </a:p>
          <a:p>
            <a:pPr marL="109728" indent="0">
              <a:buNone/>
            </a:pPr>
            <a:endParaRPr lang="fr-FR" dirty="0"/>
          </a:p>
          <a:p>
            <a:pPr marL="109728" indent="0">
              <a:buNone/>
            </a:pPr>
            <a:r>
              <a:rPr lang="fr-FR" dirty="0"/>
              <a:t>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3923928" y="910840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Impossible d’affirmer que B&gt;A</a:t>
            </a:r>
          </a:p>
        </p:txBody>
      </p:sp>
      <p:grpSp>
        <p:nvGrpSpPr>
          <p:cNvPr id="26" name="Groupe 25"/>
          <p:cNvGrpSpPr/>
          <p:nvPr/>
        </p:nvGrpSpPr>
        <p:grpSpPr>
          <a:xfrm>
            <a:off x="908709" y="572286"/>
            <a:ext cx="2350152" cy="1575381"/>
            <a:chOff x="2038988" y="754136"/>
            <a:chExt cx="2350152" cy="1575381"/>
          </a:xfrm>
        </p:grpSpPr>
        <p:sp>
          <p:nvSpPr>
            <p:cNvPr id="14" name="Rectangle 13"/>
            <p:cNvSpPr/>
            <p:nvPr/>
          </p:nvSpPr>
          <p:spPr>
            <a:xfrm>
              <a:off x="3254045" y="1621631"/>
              <a:ext cx="181957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flat" dir="t">
                  <a:rot lat="0" lon="0" rev="18900000"/>
                </a:lightRig>
              </a:scene3d>
              <a:sp3d extrusionH="31750" contourW="6350" prstMaterial="powder">
                <a:bevelT w="19050" h="19050" prst="angle"/>
                <a:contourClr>
                  <a:schemeClr val="accent3">
                    <a:tint val="100000"/>
                    <a:shade val="100000"/>
                    <a:satMod val="100000"/>
                    <a:hueMod val="100000"/>
                  </a:schemeClr>
                </a:contourClr>
              </a:sp3d>
            </a:bodyPr>
            <a:lstStyle/>
            <a:p>
              <a:pPr algn="ctr"/>
              <a:r>
                <a:rPr lang="fr-FR" sz="4000" b="1" cap="none" spc="0" dirty="0">
                  <a:ln/>
                  <a:solidFill>
                    <a:schemeClr val="accent3"/>
                  </a:solidFill>
                  <a:effectLst/>
                </a:rPr>
                <a:t>B</a:t>
              </a:r>
            </a:p>
          </p:txBody>
        </p:sp>
        <p:grpSp>
          <p:nvGrpSpPr>
            <p:cNvPr id="25" name="Groupe 24"/>
            <p:cNvGrpSpPr/>
            <p:nvPr/>
          </p:nvGrpSpPr>
          <p:grpSpPr>
            <a:xfrm>
              <a:off x="2038988" y="754136"/>
              <a:ext cx="2350152" cy="979474"/>
              <a:chOff x="2038988" y="754136"/>
              <a:chExt cx="2350152" cy="979474"/>
            </a:xfrm>
          </p:grpSpPr>
          <p:sp>
            <p:nvSpPr>
              <p:cNvPr id="4" name="Double flèche horizontale 3"/>
              <p:cNvSpPr/>
              <p:nvPr/>
            </p:nvSpPr>
            <p:spPr>
              <a:xfrm>
                <a:off x="2300908" y="1511182"/>
                <a:ext cx="2088232" cy="222428"/>
              </a:xfrm>
              <a:prstGeom prst="leftRight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5" name="Double flèche horizontale 4"/>
              <p:cNvSpPr/>
              <p:nvPr/>
            </p:nvSpPr>
            <p:spPr>
              <a:xfrm>
                <a:off x="2038988" y="1239594"/>
                <a:ext cx="2088232" cy="222428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771421" y="754136"/>
                <a:ext cx="538930" cy="707886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  <a:scene3d>
                  <a:camera prst="orthographicFront">
                    <a:rot lat="0" lon="0" rev="0"/>
                  </a:camera>
                  <a:lightRig rig="contrasting" dir="t">
                    <a:rot lat="0" lon="0" rev="4500000"/>
                  </a:lightRig>
                </a:scene3d>
                <a:sp3d contourW="6350" prstMaterial="metal">
                  <a:bevelT w="127000" h="31750" prst="relaxedInset"/>
                  <a:contourClr>
                    <a:schemeClr val="accent1">
                      <a:shade val="75000"/>
                    </a:schemeClr>
                  </a:contourClr>
                </a:sp3d>
              </a:bodyPr>
              <a:lstStyle/>
              <a:p>
                <a:pPr algn="ctr"/>
                <a:r>
                  <a:rPr lang="fr-FR" sz="4000" b="1" cap="all" spc="0" dirty="0">
                    <a:ln w="0"/>
                    <a:gradFill flip="none">
                      <a:gsLst>
                        <a:gs pos="0">
                          <a:schemeClr val="accent1">
                            <a:tint val="75000"/>
                            <a:shade val="75000"/>
                            <a:satMod val="170000"/>
                          </a:schemeClr>
                        </a:gs>
                        <a:gs pos="49000">
                          <a:schemeClr val="accent1">
                            <a:tint val="88000"/>
                            <a:shade val="65000"/>
                            <a:satMod val="172000"/>
                          </a:schemeClr>
                        </a:gs>
                        <a:gs pos="50000">
                          <a:schemeClr val="accent1">
                            <a:shade val="65000"/>
                            <a:satMod val="130000"/>
                          </a:schemeClr>
                        </a:gs>
                        <a:gs pos="92000">
                          <a:schemeClr val="accent1">
                            <a:shade val="50000"/>
                            <a:satMod val="120000"/>
                          </a:schemeClr>
                        </a:gs>
                        <a:gs pos="100000">
                          <a:schemeClr val="accent1">
                            <a:shade val="48000"/>
                            <a:satMod val="120000"/>
                          </a:schemeClr>
                        </a:gs>
                      </a:gsLst>
                      <a:lin ang="5400000"/>
                    </a:gradFill>
                    <a:effectLst>
                      <a:reflection blurRad="12700" stA="50000" endPos="50000" dist="5000" dir="5400000" sy="-100000" rotWithShape="0"/>
                    </a:effectLst>
                  </a:rPr>
                  <a:t>A</a:t>
                </a:r>
              </a:p>
            </p:txBody>
          </p:sp>
        </p:grpSp>
      </p:grpSp>
      <p:sp>
        <p:nvSpPr>
          <p:cNvPr id="27" name="Espace réservé du numéro de diapositiv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990330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530619"/>
          </a:xfrm>
        </p:spPr>
        <p:txBody>
          <a:bodyPr/>
          <a:lstStyle/>
          <a:p>
            <a:endParaRPr lang="fr-FR" dirty="0"/>
          </a:p>
          <a:p>
            <a:pPr marL="109728" indent="0">
              <a:buNone/>
            </a:pPr>
            <a:endParaRPr lang="fr-FR" dirty="0"/>
          </a:p>
          <a:p>
            <a:pPr marL="109728" indent="0">
              <a:buNone/>
            </a:pPr>
            <a:r>
              <a:rPr lang="fr-FR" dirty="0"/>
              <a:t>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3923928" y="910840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Impossible d’affirmer que B&gt;A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4066287" y="2422012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Impossible d’affirmer que B&gt;A</a:t>
            </a:r>
          </a:p>
        </p:txBody>
      </p:sp>
      <p:grpSp>
        <p:nvGrpSpPr>
          <p:cNvPr id="26" name="Groupe 25"/>
          <p:cNvGrpSpPr/>
          <p:nvPr/>
        </p:nvGrpSpPr>
        <p:grpSpPr>
          <a:xfrm>
            <a:off x="908709" y="572286"/>
            <a:ext cx="2350152" cy="1575381"/>
            <a:chOff x="2038988" y="754136"/>
            <a:chExt cx="2350152" cy="1575381"/>
          </a:xfrm>
        </p:grpSpPr>
        <p:sp>
          <p:nvSpPr>
            <p:cNvPr id="14" name="Rectangle 13"/>
            <p:cNvSpPr/>
            <p:nvPr/>
          </p:nvSpPr>
          <p:spPr>
            <a:xfrm>
              <a:off x="3254045" y="1621631"/>
              <a:ext cx="181957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flat" dir="t">
                  <a:rot lat="0" lon="0" rev="18900000"/>
                </a:lightRig>
              </a:scene3d>
              <a:sp3d extrusionH="31750" contourW="6350" prstMaterial="powder">
                <a:bevelT w="19050" h="19050" prst="angle"/>
                <a:contourClr>
                  <a:schemeClr val="accent3">
                    <a:tint val="100000"/>
                    <a:shade val="100000"/>
                    <a:satMod val="100000"/>
                    <a:hueMod val="100000"/>
                  </a:schemeClr>
                </a:contourClr>
              </a:sp3d>
            </a:bodyPr>
            <a:lstStyle/>
            <a:p>
              <a:pPr algn="ctr"/>
              <a:r>
                <a:rPr lang="fr-FR" sz="4000" b="1" cap="none" spc="0" dirty="0">
                  <a:ln/>
                  <a:solidFill>
                    <a:schemeClr val="accent3"/>
                  </a:solidFill>
                  <a:effectLst/>
                </a:rPr>
                <a:t>B</a:t>
              </a:r>
            </a:p>
          </p:txBody>
        </p:sp>
        <p:grpSp>
          <p:nvGrpSpPr>
            <p:cNvPr id="25" name="Groupe 24"/>
            <p:cNvGrpSpPr/>
            <p:nvPr/>
          </p:nvGrpSpPr>
          <p:grpSpPr>
            <a:xfrm>
              <a:off x="2038988" y="754136"/>
              <a:ext cx="2350152" cy="979474"/>
              <a:chOff x="2038988" y="754136"/>
              <a:chExt cx="2350152" cy="979474"/>
            </a:xfrm>
          </p:grpSpPr>
          <p:sp>
            <p:nvSpPr>
              <p:cNvPr id="4" name="Double flèche horizontale 3"/>
              <p:cNvSpPr/>
              <p:nvPr/>
            </p:nvSpPr>
            <p:spPr>
              <a:xfrm>
                <a:off x="2300908" y="1511182"/>
                <a:ext cx="2088232" cy="222428"/>
              </a:xfrm>
              <a:prstGeom prst="leftRight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5" name="Double flèche horizontale 4"/>
              <p:cNvSpPr/>
              <p:nvPr/>
            </p:nvSpPr>
            <p:spPr>
              <a:xfrm>
                <a:off x="2038988" y="1239594"/>
                <a:ext cx="2088232" cy="222428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771421" y="754136"/>
                <a:ext cx="538930" cy="707886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  <a:scene3d>
                  <a:camera prst="orthographicFront">
                    <a:rot lat="0" lon="0" rev="0"/>
                  </a:camera>
                  <a:lightRig rig="contrasting" dir="t">
                    <a:rot lat="0" lon="0" rev="4500000"/>
                  </a:lightRig>
                </a:scene3d>
                <a:sp3d contourW="6350" prstMaterial="metal">
                  <a:bevelT w="127000" h="31750" prst="relaxedInset"/>
                  <a:contourClr>
                    <a:schemeClr val="accent1">
                      <a:shade val="75000"/>
                    </a:schemeClr>
                  </a:contourClr>
                </a:sp3d>
              </a:bodyPr>
              <a:lstStyle/>
              <a:p>
                <a:pPr algn="ctr"/>
                <a:r>
                  <a:rPr lang="fr-FR" sz="4000" b="1" cap="all" spc="0" dirty="0">
                    <a:ln w="0"/>
                    <a:gradFill flip="none">
                      <a:gsLst>
                        <a:gs pos="0">
                          <a:schemeClr val="accent1">
                            <a:tint val="75000"/>
                            <a:shade val="75000"/>
                            <a:satMod val="170000"/>
                          </a:schemeClr>
                        </a:gs>
                        <a:gs pos="49000">
                          <a:schemeClr val="accent1">
                            <a:tint val="88000"/>
                            <a:shade val="65000"/>
                            <a:satMod val="172000"/>
                          </a:schemeClr>
                        </a:gs>
                        <a:gs pos="50000">
                          <a:schemeClr val="accent1">
                            <a:shade val="65000"/>
                            <a:satMod val="130000"/>
                          </a:schemeClr>
                        </a:gs>
                        <a:gs pos="92000">
                          <a:schemeClr val="accent1">
                            <a:shade val="50000"/>
                            <a:satMod val="120000"/>
                          </a:schemeClr>
                        </a:gs>
                        <a:gs pos="100000">
                          <a:schemeClr val="accent1">
                            <a:shade val="48000"/>
                            <a:satMod val="120000"/>
                          </a:schemeClr>
                        </a:gs>
                      </a:gsLst>
                      <a:lin ang="5400000"/>
                    </a:gradFill>
                    <a:effectLst>
                      <a:reflection blurRad="12700" stA="50000" endPos="50000" dist="5000" dir="5400000" sy="-100000" rotWithShape="0"/>
                    </a:effectLst>
                  </a:rPr>
                  <a:t>A</a:t>
                </a:r>
              </a:p>
            </p:txBody>
          </p:sp>
        </p:grpSp>
      </p:grpSp>
      <p:grpSp>
        <p:nvGrpSpPr>
          <p:cNvPr id="22" name="Groupe 21"/>
          <p:cNvGrpSpPr/>
          <p:nvPr/>
        </p:nvGrpSpPr>
        <p:grpSpPr>
          <a:xfrm>
            <a:off x="958367" y="2307280"/>
            <a:ext cx="3122808" cy="1591454"/>
            <a:chOff x="2061260" y="2151454"/>
            <a:chExt cx="3122808" cy="1591454"/>
          </a:xfrm>
        </p:grpSpPr>
        <p:grpSp>
          <p:nvGrpSpPr>
            <p:cNvPr id="21" name="Groupe 20"/>
            <p:cNvGrpSpPr/>
            <p:nvPr/>
          </p:nvGrpSpPr>
          <p:grpSpPr>
            <a:xfrm>
              <a:off x="2061260" y="2636912"/>
              <a:ext cx="3122808" cy="1105996"/>
              <a:chOff x="2061260" y="2636912"/>
              <a:chExt cx="3122808" cy="1105996"/>
            </a:xfrm>
          </p:grpSpPr>
          <p:grpSp>
            <p:nvGrpSpPr>
              <p:cNvPr id="20" name="Groupe 19"/>
              <p:cNvGrpSpPr/>
              <p:nvPr/>
            </p:nvGrpSpPr>
            <p:grpSpPr>
              <a:xfrm>
                <a:off x="2061260" y="2636912"/>
                <a:ext cx="3122808" cy="510460"/>
                <a:chOff x="2061260" y="2636912"/>
                <a:chExt cx="3122808" cy="510460"/>
              </a:xfrm>
            </p:grpSpPr>
            <p:sp>
              <p:nvSpPr>
                <p:cNvPr id="6" name="Double flèche horizontale 5"/>
                <p:cNvSpPr/>
                <p:nvPr/>
              </p:nvSpPr>
              <p:spPr>
                <a:xfrm>
                  <a:off x="2061260" y="2636912"/>
                  <a:ext cx="2088232" cy="222428"/>
                </a:xfrm>
                <a:prstGeom prst="left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7" name="Double flèche horizontale 6"/>
                <p:cNvSpPr/>
                <p:nvPr/>
              </p:nvSpPr>
              <p:spPr>
                <a:xfrm>
                  <a:off x="3095836" y="2924944"/>
                  <a:ext cx="2088232" cy="222428"/>
                </a:xfrm>
                <a:prstGeom prst="leftRight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</p:grpSp>
          <p:sp>
            <p:nvSpPr>
              <p:cNvPr id="15" name="Rectangle 14"/>
              <p:cNvSpPr/>
              <p:nvPr/>
            </p:nvSpPr>
            <p:spPr>
              <a:xfrm>
                <a:off x="4155497" y="3035022"/>
                <a:ext cx="181957" cy="70788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flat" dir="t">
                    <a:rot lat="0" lon="0" rev="18900000"/>
                  </a:lightRig>
                </a:scene3d>
                <a:sp3d extrusionH="31750" contourW="6350" prstMaterial="powder">
                  <a:bevelT w="19050" h="19050" prst="angle"/>
                  <a:contourClr>
                    <a:schemeClr val="accent3">
                      <a:tint val="100000"/>
                      <a:shade val="100000"/>
                      <a:satMod val="100000"/>
                      <a:hueMod val="100000"/>
                    </a:schemeClr>
                  </a:contourClr>
                </a:sp3d>
              </a:bodyPr>
              <a:lstStyle/>
              <a:p>
                <a:pPr algn="ctr"/>
                <a:r>
                  <a:rPr lang="fr-FR" sz="4000" b="1" cap="none" spc="0" dirty="0">
                    <a:ln/>
                    <a:solidFill>
                      <a:schemeClr val="accent3"/>
                    </a:solidFill>
                    <a:effectLst/>
                  </a:rPr>
                  <a:t>B</a:t>
                </a:r>
              </a:p>
            </p:txBody>
          </p:sp>
        </p:grpSp>
        <p:sp>
          <p:nvSpPr>
            <p:cNvPr id="18" name="Rectangle 17"/>
            <p:cNvSpPr/>
            <p:nvPr/>
          </p:nvSpPr>
          <p:spPr>
            <a:xfrm>
              <a:off x="2647748" y="2151454"/>
              <a:ext cx="538930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  <a:scene3d>
                <a:camera prst="orthographicFront">
                  <a:rot lat="0" lon="0" rev="0"/>
                </a:camera>
                <a:lightRig rig="contrasting" dir="t">
                  <a:rot lat="0" lon="0" rev="4500000"/>
                </a:lightRig>
              </a:scene3d>
              <a:sp3d contourW="6350" prstMaterial="metal">
                <a:bevelT w="127000" h="31750" prst="relaxedInset"/>
                <a:contourClr>
                  <a:schemeClr val="accent1">
                    <a:shade val="75000"/>
                  </a:schemeClr>
                </a:contourClr>
              </a:sp3d>
            </a:bodyPr>
            <a:lstStyle/>
            <a:p>
              <a:pPr algn="ctr"/>
              <a:r>
                <a:rPr lang="fr-FR" sz="4000" b="1" cap="all" spc="0" dirty="0">
                  <a:ln w="0"/>
                  <a:gradFill flip="none">
                    <a:gsLst>
                      <a:gs pos="0">
                        <a:schemeClr val="accent1">
                          <a:tint val="75000"/>
                          <a:shade val="75000"/>
                          <a:satMod val="170000"/>
                        </a:schemeClr>
                      </a:gs>
                      <a:gs pos="49000">
                        <a:schemeClr val="accent1">
                          <a:tint val="88000"/>
                          <a:shade val="65000"/>
                          <a:satMod val="172000"/>
                        </a:schemeClr>
                      </a:gs>
                      <a:gs pos="50000">
                        <a:schemeClr val="accent1">
                          <a:shade val="65000"/>
                          <a:satMod val="130000"/>
                        </a:schemeClr>
                      </a:gs>
                      <a:gs pos="92000">
                        <a:schemeClr val="accent1">
                          <a:shade val="50000"/>
                          <a:satMod val="120000"/>
                        </a:schemeClr>
                      </a:gs>
                      <a:gs pos="100000">
                        <a:schemeClr val="accent1">
                          <a:shade val="48000"/>
                          <a:satMod val="120000"/>
                        </a:schemeClr>
                      </a:gs>
                    </a:gsLst>
                    <a:lin ang="5400000"/>
                  </a:gradFill>
                  <a:effectLst>
                    <a:reflection blurRad="12700" stA="50000" endPos="50000" dist="5000" dir="5400000" sy="-100000" rotWithShape="0"/>
                  </a:effectLst>
                </a:rPr>
                <a:t>A</a:t>
              </a:r>
            </a:p>
          </p:txBody>
        </p:sp>
      </p:grpSp>
      <p:sp>
        <p:nvSpPr>
          <p:cNvPr id="27" name="Espace réservé du numéro de diapositiv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892126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530619"/>
          </a:xfrm>
        </p:spPr>
        <p:txBody>
          <a:bodyPr/>
          <a:lstStyle/>
          <a:p>
            <a:endParaRPr lang="fr-FR" dirty="0"/>
          </a:p>
          <a:p>
            <a:pPr marL="109728" indent="0">
              <a:buNone/>
            </a:pPr>
            <a:endParaRPr lang="fr-FR" dirty="0"/>
          </a:p>
          <a:p>
            <a:pPr marL="109728" indent="0">
              <a:buNone/>
            </a:pPr>
            <a:r>
              <a:rPr lang="fr-FR" dirty="0"/>
              <a:t>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3923928" y="910840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Impossible d’affirmer que B&gt;A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4066287" y="2422012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Impossible d’affirmer que B&gt;A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4253555" y="4243913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Ici	B&gt;A	!!!</a:t>
            </a:r>
          </a:p>
        </p:txBody>
      </p:sp>
      <p:grpSp>
        <p:nvGrpSpPr>
          <p:cNvPr id="26" name="Groupe 25"/>
          <p:cNvGrpSpPr/>
          <p:nvPr/>
        </p:nvGrpSpPr>
        <p:grpSpPr>
          <a:xfrm>
            <a:off x="908709" y="572286"/>
            <a:ext cx="2350152" cy="1575381"/>
            <a:chOff x="2038988" y="754136"/>
            <a:chExt cx="2350152" cy="1575381"/>
          </a:xfrm>
        </p:grpSpPr>
        <p:sp>
          <p:nvSpPr>
            <p:cNvPr id="14" name="Rectangle 13"/>
            <p:cNvSpPr/>
            <p:nvPr/>
          </p:nvSpPr>
          <p:spPr>
            <a:xfrm>
              <a:off x="3254045" y="1621631"/>
              <a:ext cx="181957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flat" dir="t">
                  <a:rot lat="0" lon="0" rev="18900000"/>
                </a:lightRig>
              </a:scene3d>
              <a:sp3d extrusionH="31750" contourW="6350" prstMaterial="powder">
                <a:bevelT w="19050" h="19050" prst="angle"/>
                <a:contourClr>
                  <a:schemeClr val="accent3">
                    <a:tint val="100000"/>
                    <a:shade val="100000"/>
                    <a:satMod val="100000"/>
                    <a:hueMod val="100000"/>
                  </a:schemeClr>
                </a:contourClr>
              </a:sp3d>
            </a:bodyPr>
            <a:lstStyle/>
            <a:p>
              <a:pPr algn="ctr"/>
              <a:r>
                <a:rPr lang="fr-FR" sz="4000" b="1" cap="none" spc="0" dirty="0">
                  <a:ln/>
                  <a:solidFill>
                    <a:schemeClr val="accent3"/>
                  </a:solidFill>
                  <a:effectLst/>
                </a:rPr>
                <a:t>B</a:t>
              </a:r>
            </a:p>
          </p:txBody>
        </p:sp>
        <p:grpSp>
          <p:nvGrpSpPr>
            <p:cNvPr id="25" name="Groupe 24"/>
            <p:cNvGrpSpPr/>
            <p:nvPr/>
          </p:nvGrpSpPr>
          <p:grpSpPr>
            <a:xfrm>
              <a:off x="2038988" y="754136"/>
              <a:ext cx="2350152" cy="979474"/>
              <a:chOff x="2038988" y="754136"/>
              <a:chExt cx="2350152" cy="979474"/>
            </a:xfrm>
          </p:grpSpPr>
          <p:sp>
            <p:nvSpPr>
              <p:cNvPr id="4" name="Double flèche horizontale 3"/>
              <p:cNvSpPr/>
              <p:nvPr/>
            </p:nvSpPr>
            <p:spPr>
              <a:xfrm>
                <a:off x="2300908" y="1511182"/>
                <a:ext cx="2088232" cy="222428"/>
              </a:xfrm>
              <a:prstGeom prst="leftRight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5" name="Double flèche horizontale 4"/>
              <p:cNvSpPr/>
              <p:nvPr/>
            </p:nvSpPr>
            <p:spPr>
              <a:xfrm>
                <a:off x="2038988" y="1239594"/>
                <a:ext cx="2088232" cy="222428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771421" y="754136"/>
                <a:ext cx="538930" cy="707886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  <a:scene3d>
                  <a:camera prst="orthographicFront">
                    <a:rot lat="0" lon="0" rev="0"/>
                  </a:camera>
                  <a:lightRig rig="contrasting" dir="t">
                    <a:rot lat="0" lon="0" rev="4500000"/>
                  </a:lightRig>
                </a:scene3d>
                <a:sp3d contourW="6350" prstMaterial="metal">
                  <a:bevelT w="127000" h="31750" prst="relaxedInset"/>
                  <a:contourClr>
                    <a:schemeClr val="accent1">
                      <a:shade val="75000"/>
                    </a:schemeClr>
                  </a:contourClr>
                </a:sp3d>
              </a:bodyPr>
              <a:lstStyle/>
              <a:p>
                <a:pPr algn="ctr"/>
                <a:r>
                  <a:rPr lang="fr-FR" sz="4000" b="1" cap="all" spc="0" dirty="0">
                    <a:ln w="0"/>
                    <a:gradFill flip="none">
                      <a:gsLst>
                        <a:gs pos="0">
                          <a:schemeClr val="accent1">
                            <a:tint val="75000"/>
                            <a:shade val="75000"/>
                            <a:satMod val="170000"/>
                          </a:schemeClr>
                        </a:gs>
                        <a:gs pos="49000">
                          <a:schemeClr val="accent1">
                            <a:tint val="88000"/>
                            <a:shade val="65000"/>
                            <a:satMod val="172000"/>
                          </a:schemeClr>
                        </a:gs>
                        <a:gs pos="50000">
                          <a:schemeClr val="accent1">
                            <a:shade val="65000"/>
                            <a:satMod val="130000"/>
                          </a:schemeClr>
                        </a:gs>
                        <a:gs pos="92000">
                          <a:schemeClr val="accent1">
                            <a:shade val="50000"/>
                            <a:satMod val="120000"/>
                          </a:schemeClr>
                        </a:gs>
                        <a:gs pos="100000">
                          <a:schemeClr val="accent1">
                            <a:shade val="48000"/>
                            <a:satMod val="120000"/>
                          </a:schemeClr>
                        </a:gs>
                      </a:gsLst>
                      <a:lin ang="5400000"/>
                    </a:gradFill>
                    <a:effectLst>
                      <a:reflection blurRad="12700" stA="50000" endPos="50000" dist="5000" dir="5400000" sy="-100000" rotWithShape="0"/>
                    </a:effectLst>
                  </a:rPr>
                  <a:t>A</a:t>
                </a:r>
              </a:p>
            </p:txBody>
          </p:sp>
        </p:grpSp>
      </p:grpSp>
      <p:grpSp>
        <p:nvGrpSpPr>
          <p:cNvPr id="22" name="Groupe 21"/>
          <p:cNvGrpSpPr/>
          <p:nvPr/>
        </p:nvGrpSpPr>
        <p:grpSpPr>
          <a:xfrm>
            <a:off x="958367" y="2307280"/>
            <a:ext cx="3122808" cy="1591454"/>
            <a:chOff x="2061260" y="2151454"/>
            <a:chExt cx="3122808" cy="1591454"/>
          </a:xfrm>
        </p:grpSpPr>
        <p:grpSp>
          <p:nvGrpSpPr>
            <p:cNvPr id="21" name="Groupe 20"/>
            <p:cNvGrpSpPr/>
            <p:nvPr/>
          </p:nvGrpSpPr>
          <p:grpSpPr>
            <a:xfrm>
              <a:off x="2061260" y="2636912"/>
              <a:ext cx="3122808" cy="1105996"/>
              <a:chOff x="2061260" y="2636912"/>
              <a:chExt cx="3122808" cy="1105996"/>
            </a:xfrm>
          </p:grpSpPr>
          <p:grpSp>
            <p:nvGrpSpPr>
              <p:cNvPr id="20" name="Groupe 19"/>
              <p:cNvGrpSpPr/>
              <p:nvPr/>
            </p:nvGrpSpPr>
            <p:grpSpPr>
              <a:xfrm>
                <a:off x="2061260" y="2636912"/>
                <a:ext cx="3122808" cy="510460"/>
                <a:chOff x="2061260" y="2636912"/>
                <a:chExt cx="3122808" cy="510460"/>
              </a:xfrm>
            </p:grpSpPr>
            <p:sp>
              <p:nvSpPr>
                <p:cNvPr id="6" name="Double flèche horizontale 5"/>
                <p:cNvSpPr/>
                <p:nvPr/>
              </p:nvSpPr>
              <p:spPr>
                <a:xfrm>
                  <a:off x="2061260" y="2636912"/>
                  <a:ext cx="2088232" cy="222428"/>
                </a:xfrm>
                <a:prstGeom prst="left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7" name="Double flèche horizontale 6"/>
                <p:cNvSpPr/>
                <p:nvPr/>
              </p:nvSpPr>
              <p:spPr>
                <a:xfrm>
                  <a:off x="3095836" y="2924944"/>
                  <a:ext cx="2088232" cy="222428"/>
                </a:xfrm>
                <a:prstGeom prst="leftRight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</p:grpSp>
          <p:sp>
            <p:nvSpPr>
              <p:cNvPr id="15" name="Rectangle 14"/>
              <p:cNvSpPr/>
              <p:nvPr/>
            </p:nvSpPr>
            <p:spPr>
              <a:xfrm>
                <a:off x="4155497" y="3035022"/>
                <a:ext cx="181957" cy="70788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flat" dir="t">
                    <a:rot lat="0" lon="0" rev="18900000"/>
                  </a:lightRig>
                </a:scene3d>
                <a:sp3d extrusionH="31750" contourW="6350" prstMaterial="powder">
                  <a:bevelT w="19050" h="19050" prst="angle"/>
                  <a:contourClr>
                    <a:schemeClr val="accent3">
                      <a:tint val="100000"/>
                      <a:shade val="100000"/>
                      <a:satMod val="100000"/>
                      <a:hueMod val="100000"/>
                    </a:schemeClr>
                  </a:contourClr>
                </a:sp3d>
              </a:bodyPr>
              <a:lstStyle/>
              <a:p>
                <a:pPr algn="ctr"/>
                <a:r>
                  <a:rPr lang="fr-FR" sz="4000" b="1" cap="none" spc="0" dirty="0">
                    <a:ln/>
                    <a:solidFill>
                      <a:schemeClr val="accent3"/>
                    </a:solidFill>
                    <a:effectLst/>
                  </a:rPr>
                  <a:t>B</a:t>
                </a:r>
              </a:p>
            </p:txBody>
          </p:sp>
        </p:grpSp>
        <p:sp>
          <p:nvSpPr>
            <p:cNvPr id="18" name="Rectangle 17"/>
            <p:cNvSpPr/>
            <p:nvPr/>
          </p:nvSpPr>
          <p:spPr>
            <a:xfrm>
              <a:off x="2647748" y="2151454"/>
              <a:ext cx="538930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  <a:scene3d>
                <a:camera prst="orthographicFront">
                  <a:rot lat="0" lon="0" rev="0"/>
                </a:camera>
                <a:lightRig rig="contrasting" dir="t">
                  <a:rot lat="0" lon="0" rev="4500000"/>
                </a:lightRig>
              </a:scene3d>
              <a:sp3d contourW="6350" prstMaterial="metal">
                <a:bevelT w="127000" h="31750" prst="relaxedInset"/>
                <a:contourClr>
                  <a:schemeClr val="accent1">
                    <a:shade val="75000"/>
                  </a:schemeClr>
                </a:contourClr>
              </a:sp3d>
            </a:bodyPr>
            <a:lstStyle/>
            <a:p>
              <a:pPr algn="ctr"/>
              <a:r>
                <a:rPr lang="fr-FR" sz="4000" b="1" cap="all" spc="0" dirty="0">
                  <a:ln w="0"/>
                  <a:gradFill flip="none">
                    <a:gsLst>
                      <a:gs pos="0">
                        <a:schemeClr val="accent1">
                          <a:tint val="75000"/>
                          <a:shade val="75000"/>
                          <a:satMod val="170000"/>
                        </a:schemeClr>
                      </a:gs>
                      <a:gs pos="49000">
                        <a:schemeClr val="accent1">
                          <a:tint val="88000"/>
                          <a:shade val="65000"/>
                          <a:satMod val="172000"/>
                        </a:schemeClr>
                      </a:gs>
                      <a:gs pos="50000">
                        <a:schemeClr val="accent1">
                          <a:shade val="65000"/>
                          <a:satMod val="130000"/>
                        </a:schemeClr>
                      </a:gs>
                      <a:gs pos="92000">
                        <a:schemeClr val="accent1">
                          <a:shade val="50000"/>
                          <a:satMod val="120000"/>
                        </a:schemeClr>
                      </a:gs>
                      <a:gs pos="100000">
                        <a:schemeClr val="accent1">
                          <a:shade val="48000"/>
                          <a:satMod val="120000"/>
                        </a:schemeClr>
                      </a:gs>
                    </a:gsLst>
                    <a:lin ang="5400000"/>
                  </a:gradFill>
                  <a:effectLst>
                    <a:reflection blurRad="12700" stA="50000" endPos="50000" dist="5000" dir="5400000" sy="-100000" rotWithShape="0"/>
                  </a:effectLst>
                </a:rPr>
                <a:t>A</a:t>
              </a:r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899592" y="4243913"/>
            <a:ext cx="4320480" cy="1702360"/>
            <a:chOff x="2123728" y="3409836"/>
            <a:chExt cx="4320480" cy="1702360"/>
          </a:xfrm>
        </p:grpSpPr>
        <p:grpSp>
          <p:nvGrpSpPr>
            <p:cNvPr id="23" name="Groupe 22"/>
            <p:cNvGrpSpPr/>
            <p:nvPr/>
          </p:nvGrpSpPr>
          <p:grpSpPr>
            <a:xfrm>
              <a:off x="2123728" y="3933056"/>
              <a:ext cx="4320480" cy="1179140"/>
              <a:chOff x="2123728" y="3933056"/>
              <a:chExt cx="4320480" cy="1179140"/>
            </a:xfrm>
          </p:grpSpPr>
          <p:sp>
            <p:nvSpPr>
              <p:cNvPr id="8" name="Double flèche horizontale 7"/>
              <p:cNvSpPr/>
              <p:nvPr/>
            </p:nvSpPr>
            <p:spPr>
              <a:xfrm>
                <a:off x="2123728" y="3933056"/>
                <a:ext cx="2088232" cy="222428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9" name="Double flèche horizontale 8"/>
              <p:cNvSpPr/>
              <p:nvPr/>
            </p:nvSpPr>
            <p:spPr>
              <a:xfrm>
                <a:off x="4355976" y="4293096"/>
                <a:ext cx="2088232" cy="222428"/>
              </a:xfrm>
              <a:prstGeom prst="leftRight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5386713" y="4404310"/>
                <a:ext cx="181957" cy="70788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flat" dir="t">
                    <a:rot lat="0" lon="0" rev="18900000"/>
                  </a:lightRig>
                </a:scene3d>
                <a:sp3d extrusionH="31750" contourW="6350" prstMaterial="powder">
                  <a:bevelT w="19050" h="19050" prst="angle"/>
                  <a:contourClr>
                    <a:schemeClr val="accent3">
                      <a:tint val="100000"/>
                      <a:shade val="100000"/>
                      <a:satMod val="100000"/>
                      <a:hueMod val="100000"/>
                    </a:schemeClr>
                  </a:contourClr>
                </a:sp3d>
              </a:bodyPr>
              <a:lstStyle/>
              <a:p>
                <a:pPr algn="ctr"/>
                <a:r>
                  <a:rPr lang="fr-FR" sz="4000" cap="none" spc="0" dirty="0">
                    <a:ln/>
                    <a:solidFill>
                      <a:schemeClr val="accent3"/>
                    </a:solidFill>
                    <a:effectLst/>
                  </a:rPr>
                  <a:t>B</a:t>
                </a:r>
              </a:p>
            </p:txBody>
          </p:sp>
        </p:grpSp>
        <p:sp>
          <p:nvSpPr>
            <p:cNvPr id="19" name="Rectangle 18"/>
            <p:cNvSpPr/>
            <p:nvPr/>
          </p:nvSpPr>
          <p:spPr>
            <a:xfrm>
              <a:off x="2892723" y="3409836"/>
              <a:ext cx="538930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  <a:scene3d>
                <a:camera prst="orthographicFront">
                  <a:rot lat="0" lon="0" rev="0"/>
                </a:camera>
                <a:lightRig rig="contrasting" dir="t">
                  <a:rot lat="0" lon="0" rev="4500000"/>
                </a:lightRig>
              </a:scene3d>
              <a:sp3d contourW="6350" prstMaterial="metal">
                <a:bevelT w="127000" h="31750" prst="relaxedInset"/>
                <a:contourClr>
                  <a:schemeClr val="accent1">
                    <a:shade val="75000"/>
                  </a:schemeClr>
                </a:contourClr>
              </a:sp3d>
            </a:bodyPr>
            <a:lstStyle/>
            <a:p>
              <a:pPr algn="ctr"/>
              <a:r>
                <a:rPr lang="fr-FR" sz="4000" b="1" cap="all" spc="0" dirty="0">
                  <a:ln w="0"/>
                  <a:gradFill flip="none">
                    <a:gsLst>
                      <a:gs pos="0">
                        <a:schemeClr val="accent1">
                          <a:tint val="75000"/>
                          <a:shade val="75000"/>
                          <a:satMod val="170000"/>
                        </a:schemeClr>
                      </a:gs>
                      <a:gs pos="49000">
                        <a:schemeClr val="accent1">
                          <a:tint val="88000"/>
                          <a:shade val="65000"/>
                          <a:satMod val="172000"/>
                        </a:schemeClr>
                      </a:gs>
                      <a:gs pos="50000">
                        <a:schemeClr val="accent1">
                          <a:shade val="65000"/>
                          <a:satMod val="130000"/>
                        </a:schemeClr>
                      </a:gs>
                      <a:gs pos="92000">
                        <a:schemeClr val="accent1">
                          <a:shade val="50000"/>
                          <a:satMod val="120000"/>
                        </a:schemeClr>
                      </a:gs>
                      <a:gs pos="100000">
                        <a:schemeClr val="accent1">
                          <a:shade val="48000"/>
                          <a:satMod val="120000"/>
                        </a:schemeClr>
                      </a:gs>
                    </a:gsLst>
                    <a:lin ang="5400000"/>
                  </a:gradFill>
                  <a:effectLst>
                    <a:reflection blurRad="12700" stA="50000" endPos="50000" dist="5000" dir="5400000" sy="-100000" rotWithShape="0"/>
                  </a:effectLst>
                </a:rPr>
                <a:t>A</a:t>
              </a:r>
            </a:p>
          </p:txBody>
        </p:sp>
      </p:grpSp>
      <p:sp>
        <p:nvSpPr>
          <p:cNvPr id="27" name="Espace réservé du numéro de diapositiv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892126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Répondre à cette question, c’est faire un </a:t>
            </a:r>
          </a:p>
          <a:p>
            <a:pPr marL="109728" indent="0" algn="ctr">
              <a:buNone/>
            </a:pPr>
            <a:r>
              <a:rPr lang="fr-FR" b="1" i="1" u="sng" dirty="0"/>
              <a:t>TEST Statistique</a:t>
            </a:r>
          </a:p>
          <a:p>
            <a:endParaRPr lang="fr-FR" b="1" i="1" u="sng" dirty="0"/>
          </a:p>
          <a:p>
            <a:r>
              <a:rPr lang="fr-FR" b="1" i="1" u="sng" dirty="0"/>
              <a:t>A partir de deux échantillons</a:t>
            </a:r>
            <a:r>
              <a:rPr lang="fr-FR" dirty="0"/>
              <a:t>, on regarde s’il y a des chances que les moyenne soient différentes </a:t>
            </a:r>
            <a:r>
              <a:rPr lang="fr-FR" b="1" u="sng" dirty="0"/>
              <a:t>dans la population</a:t>
            </a:r>
          </a:p>
          <a:p>
            <a:endParaRPr lang="fr-FR" dirty="0"/>
          </a:p>
          <a:p>
            <a:pPr algn="ctr"/>
            <a:r>
              <a:rPr lang="fr-FR" i="1" dirty="0"/>
              <a:t>« Voici les valeurs sur mes 20 patients. </a:t>
            </a:r>
          </a:p>
          <a:p>
            <a:pPr marL="109728" indent="0" algn="ctr">
              <a:buNone/>
            </a:pPr>
            <a:r>
              <a:rPr lang="fr-FR" i="1" dirty="0"/>
              <a:t>Peut-on dire qu’il y a une différence, en général ? »</a:t>
            </a:r>
          </a:p>
          <a:p>
            <a:pPr marL="109728" indent="0">
              <a:buNone/>
            </a:pPr>
            <a:endParaRPr lang="fr-FR" b="1" i="1" u="sng" dirty="0"/>
          </a:p>
          <a:p>
            <a:pPr marL="109728" indent="0">
              <a:buNone/>
            </a:pPr>
            <a:endParaRPr lang="fr-FR" b="1" i="1" u="sng" dirty="0"/>
          </a:p>
          <a:p>
            <a:pPr marL="109728" indent="0" algn="ctr">
              <a:buNone/>
            </a:pPr>
            <a:endParaRPr lang="fr-FR" b="1" i="1" u="sng" dirty="0"/>
          </a:p>
          <a:p>
            <a:pPr marL="109728" indent="0" algn="ctr">
              <a:buNone/>
            </a:pPr>
            <a:endParaRPr lang="fr-FR" b="1" i="1" u="sng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428618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539552" y="980728"/>
            <a:ext cx="8229600" cy="4525963"/>
          </a:xfrm>
        </p:spPr>
        <p:txBody>
          <a:bodyPr>
            <a:normAutofit/>
          </a:bodyPr>
          <a:lstStyle/>
          <a:p>
            <a:r>
              <a:rPr lang="fr-FR" dirty="0"/>
              <a:t>Le test et les formules de calcul dépendent de la variable, de sa distribution, et de la nature de la question.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On peut :</a:t>
            </a:r>
          </a:p>
          <a:p>
            <a:pPr lvl="1"/>
            <a:r>
              <a:rPr lang="fr-FR" dirty="0"/>
              <a:t>Comparer deux moyennes</a:t>
            </a:r>
          </a:p>
          <a:p>
            <a:pPr lvl="1"/>
            <a:r>
              <a:rPr lang="fr-FR" dirty="0"/>
              <a:t>Comparer deux proportions</a:t>
            </a:r>
          </a:p>
          <a:p>
            <a:pPr lvl="1"/>
            <a:r>
              <a:rPr lang="fr-FR" dirty="0"/>
              <a:t>Comparer une moyenne à une valeur de référence</a:t>
            </a:r>
          </a:p>
          <a:p>
            <a:pPr lvl="1"/>
            <a:r>
              <a:rPr lang="fr-FR" dirty="0"/>
              <a:t>Etc…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17308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tests statistiques doivent être réalisés dans le cadre d’une démarche scientifique de </a:t>
            </a:r>
            <a:r>
              <a:rPr lang="fr-FR" b="1" dirty="0"/>
              <a:t>vérification d’hypothèse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47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Principe des tests de comparaison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1087633927"/>
              </p:ext>
            </p:extLst>
          </p:nvPr>
        </p:nvGraphicFramePr>
        <p:xfrm>
          <a:off x="1547664" y="1597248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62683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67544" y="1988840"/>
            <a:ext cx="8229600" cy="4525963"/>
          </a:xfrm>
        </p:spPr>
        <p:txBody>
          <a:bodyPr/>
          <a:lstStyle/>
          <a:p>
            <a:r>
              <a:rPr lang="fr-FR" dirty="0"/>
              <a:t>Voir si le dosage des médicaments produits est bien conforme à la valeur de référence</a:t>
            </a:r>
          </a:p>
          <a:p>
            <a:endParaRPr lang="fr-FR" dirty="0"/>
          </a:p>
          <a:p>
            <a:r>
              <a:rPr lang="fr-FR" dirty="0"/>
              <a:t>Voir si les valeurs de glycémie des patients est bien conforme à la valeur de référence</a:t>
            </a:r>
          </a:p>
          <a:p>
            <a:endParaRPr lang="fr-FR" dirty="0"/>
          </a:p>
          <a:p>
            <a:r>
              <a:rPr lang="fr-FR" dirty="0"/>
              <a:t>Etc..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Comparer une moyenne à une valeur de référence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022760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67544" y="1844824"/>
            <a:ext cx="8229600" cy="4525963"/>
          </a:xfrm>
        </p:spPr>
        <p:txBody>
          <a:bodyPr/>
          <a:lstStyle/>
          <a:p>
            <a:r>
              <a:rPr lang="fr-FR" dirty="0"/>
              <a:t>Comparer la valeur de la taille tumorale dans deux groupes.</a:t>
            </a:r>
          </a:p>
          <a:p>
            <a:endParaRPr lang="fr-FR" dirty="0"/>
          </a:p>
          <a:p>
            <a:r>
              <a:rPr lang="fr-FR" dirty="0"/>
              <a:t>Comparer les notes obtenues au bas en fonction des régions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Comparer deux moyennes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49</a:t>
            </a:fld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779912" y="4437112"/>
            <a:ext cx="4968552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fr-FR" sz="3600" b="1" i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Test t (Student) </a:t>
            </a:r>
          </a:p>
          <a:p>
            <a:r>
              <a:rPr lang="fr-FR" sz="3600" b="1" i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Test z</a:t>
            </a:r>
          </a:p>
        </p:txBody>
      </p:sp>
      <p:sp>
        <p:nvSpPr>
          <p:cNvPr id="7" name="Flèche droite 6"/>
          <p:cNvSpPr/>
          <p:nvPr/>
        </p:nvSpPr>
        <p:spPr>
          <a:xfrm>
            <a:off x="2555776" y="4855824"/>
            <a:ext cx="792088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1617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Doit être représentatif de la population</a:t>
            </a:r>
          </a:p>
          <a:p>
            <a:pPr marL="109728" indent="0">
              <a:buNone/>
            </a:pPr>
            <a:r>
              <a:rPr lang="fr-FR" dirty="0"/>
              <a:t>	-&gt; Éviter les problèmes de </a:t>
            </a:r>
            <a:r>
              <a:rPr lang="fr-FR" b="1" i="1" u="sng" dirty="0">
                <a:solidFill>
                  <a:srgbClr val="0070C0"/>
                </a:solidFill>
              </a:rPr>
              <a:t>biais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Choisis </a:t>
            </a:r>
            <a:r>
              <a:rPr lang="fr-FR" b="1" i="1" u="sng" dirty="0">
                <a:solidFill>
                  <a:srgbClr val="0070C0"/>
                </a:solidFill>
              </a:rPr>
              <a:t>aléatoirement</a:t>
            </a:r>
          </a:p>
          <a:p>
            <a:endParaRPr lang="fr-FR" dirty="0"/>
          </a:p>
          <a:p>
            <a:r>
              <a:rPr lang="fr-FR" dirty="0"/>
              <a:t>Patients comparables </a:t>
            </a:r>
          </a:p>
          <a:p>
            <a:pPr lvl="2"/>
            <a:r>
              <a:rPr lang="fr-FR" dirty="0"/>
              <a:t>Évaluer l’impact du tabac sur le Cancer du poumon, Comparer adultes entre eux…</a:t>
            </a:r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L’échantillon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952702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Voir si la variabilité dans les deux groupes est différentes ou non.</a:t>
            </a:r>
          </a:p>
          <a:p>
            <a:endParaRPr lang="fr-FR" dirty="0"/>
          </a:p>
          <a:p>
            <a:r>
              <a:rPr lang="fr-FR" dirty="0"/>
              <a:t>Comparaison de la variabilité des notes au bac en fonction de la filière:</a:t>
            </a:r>
          </a:p>
          <a:p>
            <a:pPr lvl="2"/>
            <a:r>
              <a:rPr lang="fr-FR" dirty="0"/>
              <a:t>Filière scientifique :  11 +- 2 points</a:t>
            </a:r>
          </a:p>
          <a:p>
            <a:pPr lvl="2"/>
            <a:r>
              <a:rPr lang="fr-FR" dirty="0"/>
              <a:t>Filière économique :  11+- 6 points</a:t>
            </a:r>
          </a:p>
          <a:p>
            <a:pPr lvl="2"/>
            <a:r>
              <a:rPr lang="fr-FR" dirty="0"/>
              <a:t>Etc…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Comparer deux variances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50</a:t>
            </a:fld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4067095" y="5037276"/>
            <a:ext cx="348204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i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Test F  (Fisher)</a:t>
            </a:r>
            <a:endParaRPr lang="fr-FR" sz="3600" b="1" i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6" name="Flèche droite 5"/>
          <p:cNvSpPr/>
          <p:nvPr/>
        </p:nvSpPr>
        <p:spPr>
          <a:xfrm>
            <a:off x="3059832" y="5180421"/>
            <a:ext cx="792088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Voir si la proportion de réussite à l’examen de PACES dépend de la filière au lycée.</a:t>
            </a:r>
          </a:p>
          <a:p>
            <a:endParaRPr lang="fr-FR" dirty="0"/>
          </a:p>
          <a:p>
            <a:r>
              <a:rPr lang="fr-FR" dirty="0"/>
              <a:t>Comparer la proportion de fumeurs chez les hommes et la proportion de fumeurs chez les femmes.</a:t>
            </a:r>
          </a:p>
          <a:p>
            <a:endParaRPr lang="fr-FR" dirty="0"/>
          </a:p>
          <a:p>
            <a:r>
              <a:rPr lang="fr-FR" dirty="0"/>
              <a:t>Etc…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Comparer deux proportions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51</a:t>
            </a:fld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4410685" y="4293096"/>
            <a:ext cx="3188693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fr-FR" sz="3600" b="1" i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Test z</a:t>
            </a:r>
          </a:p>
          <a:p>
            <a:r>
              <a:rPr lang="fr-FR" sz="3600" b="1" i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Test du Chi2 </a:t>
            </a:r>
            <a:endParaRPr lang="fr-FR" sz="3600" b="1" i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6" name="Flèche droite 5"/>
          <p:cNvSpPr/>
          <p:nvPr/>
        </p:nvSpPr>
        <p:spPr>
          <a:xfrm>
            <a:off x="3438790" y="4713240"/>
            <a:ext cx="792088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7409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4531400"/>
            <a:ext cx="847725" cy="96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2451727"/>
          </a:xfrm>
        </p:spPr>
        <p:txBody>
          <a:bodyPr/>
          <a:lstStyle/>
          <a:p>
            <a:r>
              <a:rPr lang="fr-FR" dirty="0"/>
              <a:t>A chaque fois, veut comparer deux </a:t>
            </a:r>
            <a:r>
              <a:rPr lang="fr-FR" b="1" i="1" u="sng" dirty="0"/>
              <a:t>hypothèses</a:t>
            </a:r>
          </a:p>
          <a:p>
            <a:pPr marL="109728" indent="0" algn="ctr">
              <a:buNone/>
            </a:pPr>
            <a:r>
              <a:rPr lang="fr-FR" b="1" dirty="0"/>
              <a:t>Hypothèse nulle (H0)</a:t>
            </a:r>
          </a:p>
          <a:p>
            <a:pPr marL="109728" indent="0" algn="ctr">
              <a:buNone/>
            </a:pPr>
            <a:r>
              <a:rPr lang="fr-FR" dirty="0"/>
              <a:t>et</a:t>
            </a:r>
          </a:p>
          <a:p>
            <a:pPr marL="109728" indent="0" algn="ctr">
              <a:buNone/>
            </a:pPr>
            <a:r>
              <a:rPr lang="fr-FR" dirty="0"/>
              <a:t> </a:t>
            </a:r>
            <a:r>
              <a:rPr lang="fr-FR" b="1" dirty="0"/>
              <a:t>hypothèse alternative (H1)</a:t>
            </a:r>
          </a:p>
          <a:p>
            <a:pPr marL="109728" indent="0" algn="ctr">
              <a:buNone/>
            </a:pPr>
            <a:endParaRPr lang="fr-FR" b="1" dirty="0"/>
          </a:p>
          <a:p>
            <a:pPr marL="109728" indent="0" algn="ctr">
              <a:buNone/>
            </a:pPr>
            <a:endParaRPr lang="fr-FR" b="1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Retour sur la notion de test</a:t>
            </a:r>
          </a:p>
        </p:txBody>
      </p:sp>
      <p:sp>
        <p:nvSpPr>
          <p:cNvPr id="4" name="Espace réservé du contenu 1"/>
          <p:cNvSpPr txBox="1">
            <a:spLocks/>
          </p:cNvSpPr>
          <p:nvPr/>
        </p:nvSpPr>
        <p:spPr>
          <a:xfrm>
            <a:off x="-108520" y="4005064"/>
            <a:ext cx="8136904" cy="12961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b="1" i="1" u="sng" dirty="0"/>
              <a:t>Hypothèse nulle:</a:t>
            </a:r>
          </a:p>
          <a:p>
            <a:pPr lvl="1"/>
            <a:r>
              <a:rPr lang="fr-FR" b="1" i="1" dirty="0"/>
              <a:t>Les paramètres sont égaux dans les deux groupes</a:t>
            </a:r>
          </a:p>
          <a:p>
            <a:pPr marL="109728" indent="0" algn="ctr">
              <a:buFont typeface="Wingdings 3"/>
              <a:buNone/>
            </a:pPr>
            <a:endParaRPr lang="fr-FR" b="1" dirty="0"/>
          </a:p>
          <a:p>
            <a:pPr marL="109728" indent="0" algn="ctr">
              <a:buFont typeface="Wingdings 3"/>
              <a:buNone/>
            </a:pPr>
            <a:endParaRPr lang="fr-FR" b="1" dirty="0"/>
          </a:p>
        </p:txBody>
      </p:sp>
      <p:sp>
        <p:nvSpPr>
          <p:cNvPr id="5" name="Espace réservé du contenu 1"/>
          <p:cNvSpPr txBox="1">
            <a:spLocks/>
          </p:cNvSpPr>
          <p:nvPr/>
        </p:nvSpPr>
        <p:spPr>
          <a:xfrm>
            <a:off x="909444" y="5229200"/>
            <a:ext cx="8136904" cy="1008112"/>
          </a:xfrm>
          <a:prstGeom prst="rect">
            <a:avLst/>
          </a:prstGeom>
        </p:spPr>
        <p:txBody>
          <a:bodyPr vert="horz">
            <a:normAutofit fontScale="92500"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r"/>
            <a:r>
              <a:rPr lang="fr-FR" b="1" i="1" u="sng" dirty="0"/>
              <a:t>Hypothèse alternative</a:t>
            </a:r>
            <a:r>
              <a:rPr lang="fr-FR" dirty="0"/>
              <a:t>:</a:t>
            </a:r>
          </a:p>
          <a:p>
            <a:pPr lvl="1" algn="r"/>
            <a:r>
              <a:rPr lang="fr-FR" b="1" i="1" dirty="0"/>
              <a:t>Les paramètres sont différents dans les deux groupes</a:t>
            </a:r>
          </a:p>
          <a:p>
            <a:pPr lvl="1" algn="r"/>
            <a:endParaRPr lang="fr-FR" b="1" i="1" dirty="0"/>
          </a:p>
          <a:p>
            <a:pPr marL="109728" indent="0" algn="ctr">
              <a:buFont typeface="Wingdings 3"/>
              <a:buNone/>
            </a:pPr>
            <a:endParaRPr lang="fr-FR" b="1" dirty="0"/>
          </a:p>
          <a:p>
            <a:pPr marL="109728" indent="0" algn="ctr">
              <a:buFont typeface="Wingdings 3"/>
              <a:buNone/>
            </a:pPr>
            <a:endParaRPr lang="fr-FR" b="1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22016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Formulation des hypothèses (H0/H1)</a:t>
            </a:r>
          </a:p>
          <a:p>
            <a:r>
              <a:rPr lang="fr-FR" dirty="0"/>
              <a:t>Calcul de la statistique de test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Sous H0, la statistique de test suit une loi normale centrée réduite</a:t>
            </a:r>
          </a:p>
          <a:p>
            <a:r>
              <a:rPr lang="fr-FR" dirty="0"/>
              <a:t>Comparaison de la statistique calculée sur l’échantillon à la distribution théorique de la loi Z (N(0,1))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53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 du test z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492896"/>
            <a:ext cx="2783522" cy="1296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370650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755984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Si z</a:t>
            </a:r>
            <a:r>
              <a:rPr lang="fr-FR" sz="1400" dirty="0"/>
              <a:t>0 </a:t>
            </a:r>
            <a:r>
              <a:rPr lang="fr-FR" dirty="0"/>
              <a:t>&lt; 1,96 </a:t>
            </a:r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On ne rejette pas H0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On ne peut pas affirmer que les échantillon proviennent de deux populations différentes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La différence n’est pas significative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On affirme pas que les paramètres sont égaux !! (On accepté jamais H0 !!!)</a:t>
            </a:r>
          </a:p>
          <a:p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Si z</a:t>
            </a:r>
            <a:r>
              <a:rPr lang="fr-FR" sz="1600" dirty="0">
                <a:sym typeface="Wingdings" panose="05000000000000000000" pitchFamily="2" charset="2"/>
              </a:rPr>
              <a:t>0</a:t>
            </a:r>
            <a:r>
              <a:rPr lang="fr-FR" dirty="0">
                <a:sym typeface="Wingdings" panose="05000000000000000000" pitchFamily="2" charset="2"/>
              </a:rPr>
              <a:t> &gt; 1,96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On rejette H0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On accepte H1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On affirme que la différence est significative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On recherche le degré de signification (p)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54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Interprétation du test z</a:t>
            </a:r>
          </a:p>
        </p:txBody>
      </p:sp>
    </p:spTree>
    <p:extLst>
      <p:ext uri="{BB962C8B-B14F-4D97-AF65-F5344CB8AC3E}">
        <p14:creationId xmlns:p14="http://schemas.microsoft.com/office/powerpoint/2010/main" val="39239078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Comparer deux moyennes : Groupes A et B</a:t>
            </a:r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Pourquoi cette statistique ?</a:t>
            </a:r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420888"/>
            <a:ext cx="3396965" cy="6807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3386" y="2309998"/>
            <a:ext cx="3672408" cy="9024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633439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Comparer deux moyennes : Groupes A et B</a:t>
            </a:r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Pourquoi cette statistique ?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645024"/>
            <a:ext cx="8090074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420888"/>
            <a:ext cx="3396965" cy="6807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3386" y="2309998"/>
            <a:ext cx="3672408" cy="9024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55911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2235704"/>
          </a:xfrm>
        </p:spPr>
        <p:txBody>
          <a:bodyPr/>
          <a:lstStyle/>
          <a:p>
            <a:r>
              <a:rPr lang="fr-FR" dirty="0"/>
              <a:t>Calcul de la statistique: (Exemple)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méthode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451" y="2060848"/>
            <a:ext cx="3402083" cy="1584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contenu 1"/>
          <p:cNvSpPr txBox="1">
            <a:spLocks/>
          </p:cNvSpPr>
          <p:nvPr/>
        </p:nvSpPr>
        <p:spPr>
          <a:xfrm>
            <a:off x="578004" y="3645024"/>
            <a:ext cx="8229600" cy="201622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/>
              <a:t>Censé être proche de 0. (si                      , on dit qu’on est sous H0)</a:t>
            </a:r>
          </a:p>
          <a:p>
            <a:endParaRPr lang="fr-FR" dirty="0"/>
          </a:p>
          <a:p>
            <a:r>
              <a:rPr lang="fr-FR" dirty="0"/>
              <a:t>On compare à un seuil limite </a:t>
            </a:r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3501008"/>
            <a:ext cx="1867471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57</a:t>
            </a:fld>
            <a:endParaRPr lang="fr-FR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75" y="4869160"/>
            <a:ext cx="805191" cy="693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26184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64" y="692696"/>
            <a:ext cx="8770525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05337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Tailles tumorales pulmonaires (mm)</a:t>
            </a:r>
          </a:p>
          <a:p>
            <a:r>
              <a:rPr lang="fr-FR" dirty="0"/>
              <a:t>Fumeurs et non Fumeurs</a:t>
            </a:r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Exemple de calcul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780928"/>
            <a:ext cx="5832648" cy="1879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59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6277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Lois de probabilités 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</a:t>
            </a:fld>
            <a:endParaRPr lang="fr-FR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395536" y="404664"/>
            <a:ext cx="8229600" cy="561662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Fumeurs:</a:t>
            </a:r>
          </a:p>
          <a:p>
            <a:pPr marL="109728" indent="0">
              <a:buNone/>
            </a:pPr>
            <a:r>
              <a:rPr lang="fr-FR" dirty="0"/>
              <a:t>57 55 45 50 46 41 46 44 33 45 31 54 30 53 38 32 35 41 54 29 30 43 47 32 35 40 45 44 38 50 56 38</a:t>
            </a:r>
          </a:p>
          <a:p>
            <a:pPr marL="109728" indent="0">
              <a:buNone/>
            </a:pPr>
            <a:endParaRPr lang="fr-FR" dirty="0"/>
          </a:p>
          <a:p>
            <a:pPr marL="109728" indent="0">
              <a:buNone/>
            </a:pPr>
            <a:endParaRPr lang="fr-FR" dirty="0"/>
          </a:p>
          <a:p>
            <a:endParaRPr lang="fr-FR" dirty="0"/>
          </a:p>
          <a:p>
            <a:r>
              <a:rPr lang="fr-FR" dirty="0">
                <a:solidFill>
                  <a:srgbClr val="0070C0"/>
                </a:solidFill>
              </a:rPr>
              <a:t>Non Fumeurs</a:t>
            </a:r>
          </a:p>
          <a:p>
            <a:pPr marL="109728" indent="0">
              <a:buNone/>
            </a:pPr>
            <a:r>
              <a:rPr lang="fr-FR" dirty="0"/>
              <a:t>22 54  5 42 16 33 48 16 51 31 37 30  6 53 47 15 37 39 39 23 27 50 29 21 33 27 10 30 16 48 25 54</a:t>
            </a:r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274411"/>
            <a:ext cx="2495550" cy="71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5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2253425"/>
            <a:ext cx="2371725" cy="866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Flèche droite 5"/>
          <p:cNvSpPr/>
          <p:nvPr/>
        </p:nvSpPr>
        <p:spPr>
          <a:xfrm>
            <a:off x="1331640" y="2420936"/>
            <a:ext cx="1296144" cy="357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Flèche droite 10"/>
          <p:cNvSpPr/>
          <p:nvPr/>
        </p:nvSpPr>
        <p:spPr>
          <a:xfrm>
            <a:off x="1324432" y="5445224"/>
            <a:ext cx="1296144" cy="357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0486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5229200"/>
            <a:ext cx="2601302" cy="880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7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5128111"/>
            <a:ext cx="2197108" cy="9006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2699792" y="2132856"/>
            <a:ext cx="5180037" cy="9873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Rectangle 14"/>
          <p:cNvSpPr/>
          <p:nvPr/>
        </p:nvSpPr>
        <p:spPr>
          <a:xfrm>
            <a:off x="2864748" y="5041445"/>
            <a:ext cx="5180037" cy="9873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5977968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539552" y="1700808"/>
            <a:ext cx="8229600" cy="4525963"/>
          </a:xfrm>
        </p:spPr>
        <p:txBody>
          <a:bodyPr/>
          <a:lstStyle/>
          <a:p>
            <a:r>
              <a:rPr lang="fr-FR" dirty="0"/>
              <a:t>Calcul de la statistique de test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(suite)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348880"/>
            <a:ext cx="7884368" cy="1682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808105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62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(suite)</a:t>
            </a:r>
          </a:p>
        </p:txBody>
      </p:sp>
      <p:sp>
        <p:nvSpPr>
          <p:cNvPr id="7" name="Espace réservé du contenu 1"/>
          <p:cNvSpPr txBox="1">
            <a:spLocks/>
          </p:cNvSpPr>
          <p:nvPr/>
        </p:nvSpPr>
        <p:spPr>
          <a:xfrm>
            <a:off x="179512" y="1196752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/>
              <a:t>On compare 3,62 à un seuil, ici 1,96.</a:t>
            </a:r>
          </a:p>
        </p:txBody>
      </p:sp>
    </p:spTree>
    <p:extLst>
      <p:ext uri="{BB962C8B-B14F-4D97-AF65-F5344CB8AC3E}">
        <p14:creationId xmlns:p14="http://schemas.microsoft.com/office/powerpoint/2010/main" val="150343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916832"/>
            <a:ext cx="6853534" cy="36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63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(suite)</a:t>
            </a:r>
          </a:p>
        </p:txBody>
      </p:sp>
      <p:sp>
        <p:nvSpPr>
          <p:cNvPr id="7" name="Espace réservé du contenu 1"/>
          <p:cNvSpPr txBox="1">
            <a:spLocks/>
          </p:cNvSpPr>
          <p:nvPr/>
        </p:nvSpPr>
        <p:spPr>
          <a:xfrm>
            <a:off x="179512" y="1196752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/>
              <a:t>On compare 3,62 à un seuil 1,96.</a:t>
            </a:r>
          </a:p>
        </p:txBody>
      </p:sp>
      <p:sp>
        <p:nvSpPr>
          <p:cNvPr id="13" name="Flèche droite 12"/>
          <p:cNvSpPr/>
          <p:nvPr/>
        </p:nvSpPr>
        <p:spPr>
          <a:xfrm rot="5400000">
            <a:off x="7054850" y="3754462"/>
            <a:ext cx="1296144" cy="357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7512641" y="2492896"/>
            <a:ext cx="120577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3,62</a:t>
            </a:r>
          </a:p>
        </p:txBody>
      </p:sp>
      <p:sp>
        <p:nvSpPr>
          <p:cNvPr id="15" name="Flèche droite 14"/>
          <p:cNvSpPr/>
          <p:nvPr/>
        </p:nvSpPr>
        <p:spPr>
          <a:xfrm rot="5400000">
            <a:off x="5853797" y="3116368"/>
            <a:ext cx="360038" cy="457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 11"/>
          <p:cNvSpPr/>
          <p:nvPr/>
        </p:nvSpPr>
        <p:spPr>
          <a:xfrm>
            <a:off x="5509892" y="2200508"/>
            <a:ext cx="109356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2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effectLst/>
              </a:rPr>
              <a:t>1,96</a:t>
            </a:r>
          </a:p>
        </p:txBody>
      </p:sp>
    </p:spTree>
    <p:extLst>
      <p:ext uri="{BB962C8B-B14F-4D97-AF65-F5344CB8AC3E}">
        <p14:creationId xmlns:p14="http://schemas.microsoft.com/office/powerpoint/2010/main" val="812329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916832"/>
            <a:ext cx="6853534" cy="36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64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(suite)</a:t>
            </a:r>
          </a:p>
        </p:txBody>
      </p:sp>
      <p:sp>
        <p:nvSpPr>
          <p:cNvPr id="7" name="Espace réservé du contenu 1"/>
          <p:cNvSpPr txBox="1">
            <a:spLocks/>
          </p:cNvSpPr>
          <p:nvPr/>
        </p:nvSpPr>
        <p:spPr>
          <a:xfrm>
            <a:off x="179512" y="1196752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/>
              <a:t>On compare 3,62 à un seuil 1,96.</a:t>
            </a:r>
          </a:p>
        </p:txBody>
      </p:sp>
      <p:grpSp>
        <p:nvGrpSpPr>
          <p:cNvPr id="9" name="Groupe 8"/>
          <p:cNvGrpSpPr/>
          <p:nvPr/>
        </p:nvGrpSpPr>
        <p:grpSpPr>
          <a:xfrm>
            <a:off x="3131840" y="5738077"/>
            <a:ext cx="5917654" cy="837854"/>
            <a:chOff x="2987824" y="4700835"/>
            <a:chExt cx="5917654" cy="837854"/>
          </a:xfrm>
        </p:grpSpPr>
        <p:sp>
          <p:nvSpPr>
            <p:cNvPr id="10" name="Flèche droite 9"/>
            <p:cNvSpPr/>
            <p:nvPr/>
          </p:nvSpPr>
          <p:spPr>
            <a:xfrm>
              <a:off x="2987824" y="4941168"/>
              <a:ext cx="1296144" cy="35718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27984" y="4700835"/>
              <a:ext cx="4477494" cy="8378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Flèche droite 12"/>
          <p:cNvSpPr/>
          <p:nvPr/>
        </p:nvSpPr>
        <p:spPr>
          <a:xfrm rot="5400000">
            <a:off x="7054850" y="3754462"/>
            <a:ext cx="1296144" cy="357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7512641" y="2492896"/>
            <a:ext cx="120577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3,62</a:t>
            </a:r>
          </a:p>
        </p:txBody>
      </p:sp>
      <p:sp>
        <p:nvSpPr>
          <p:cNvPr id="15" name="Flèche droite 14"/>
          <p:cNvSpPr/>
          <p:nvPr/>
        </p:nvSpPr>
        <p:spPr>
          <a:xfrm rot="5400000">
            <a:off x="5853797" y="3116368"/>
            <a:ext cx="360038" cy="457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 11"/>
          <p:cNvSpPr/>
          <p:nvPr/>
        </p:nvSpPr>
        <p:spPr>
          <a:xfrm>
            <a:off x="5509892" y="2200508"/>
            <a:ext cx="109356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2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effectLst/>
              </a:rPr>
              <a:t>1,96</a:t>
            </a:r>
          </a:p>
        </p:txBody>
      </p:sp>
      <p:sp>
        <p:nvSpPr>
          <p:cNvPr id="2" name="Rectangle 1"/>
          <p:cNvSpPr/>
          <p:nvPr/>
        </p:nvSpPr>
        <p:spPr>
          <a:xfrm>
            <a:off x="4572000" y="5738077"/>
            <a:ext cx="4320480" cy="8378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940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1299600"/>
          </a:xfrm>
        </p:spPr>
        <p:txBody>
          <a:bodyPr/>
          <a:lstStyle/>
          <a:p>
            <a:r>
              <a:rPr lang="fr-FR" dirty="0"/>
              <a:t>Si la statistique de test est plus loin que le seuil, on dit qu’on </a:t>
            </a:r>
          </a:p>
          <a:p>
            <a:pPr lvl="3"/>
            <a:r>
              <a:rPr lang="fr-FR" dirty="0"/>
              <a:t>Rejette H0.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Significatif Vs Non Significatif</a:t>
            </a:r>
          </a:p>
        </p:txBody>
      </p:sp>
      <p:sp>
        <p:nvSpPr>
          <p:cNvPr id="4" name="Espace réservé du contenu 1"/>
          <p:cNvSpPr txBox="1">
            <a:spLocks/>
          </p:cNvSpPr>
          <p:nvPr/>
        </p:nvSpPr>
        <p:spPr>
          <a:xfrm>
            <a:off x="609600" y="3068960"/>
            <a:ext cx="8229600" cy="216024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ctr"/>
            <a:r>
              <a:rPr lang="fr-FR" dirty="0"/>
              <a:t>Si on montre, à partir des échantillons que les moyennes dans les populations ne peuvent pas être égales, on dit que la différence est </a:t>
            </a:r>
          </a:p>
          <a:p>
            <a:pPr marL="109728" indent="0" algn="ctr">
              <a:buNone/>
            </a:pPr>
            <a:r>
              <a:rPr lang="fr-FR" b="1" u="sng" dirty="0">
                <a:solidFill>
                  <a:srgbClr val="0070C0"/>
                </a:solidFill>
              </a:rPr>
              <a:t>Significative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468437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Si l’on ne peut pas conclure qu’il y a une différence, cela ne veut pas dire qu’il n’y a pas de différence…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Non significatif ? 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2" y="2968063"/>
            <a:ext cx="3684411" cy="2406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Connecteur droit 4"/>
          <p:cNvCxnSpPr/>
          <p:nvPr/>
        </p:nvCxnSpPr>
        <p:spPr>
          <a:xfrm>
            <a:off x="1259632" y="3140968"/>
            <a:ext cx="0" cy="670500"/>
          </a:xfrm>
          <a:prstGeom prst="line">
            <a:avLst/>
          </a:prstGeom>
          <a:ln w="889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3011182"/>
            <a:ext cx="3552400" cy="2320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Connecteur droit 7"/>
          <p:cNvCxnSpPr/>
          <p:nvPr/>
        </p:nvCxnSpPr>
        <p:spPr>
          <a:xfrm>
            <a:off x="7236296" y="3203426"/>
            <a:ext cx="0" cy="670500"/>
          </a:xfrm>
          <a:prstGeom prst="line">
            <a:avLst/>
          </a:prstGeom>
          <a:ln w="889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3203848" y="4171508"/>
            <a:ext cx="0" cy="625644"/>
          </a:xfrm>
          <a:prstGeom prst="line">
            <a:avLst/>
          </a:prstGeom>
          <a:ln w="889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5868144" y="4171508"/>
            <a:ext cx="0" cy="625644"/>
          </a:xfrm>
          <a:prstGeom prst="line">
            <a:avLst/>
          </a:prstGeom>
          <a:ln w="889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4427984" y="4653136"/>
            <a:ext cx="8936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/>
              <a:t>?</a:t>
            </a: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604502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Espace réservé du contenu 1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81328"/>
                <a:ext cx="8229600" cy="5044016"/>
              </a:xfrm>
            </p:spPr>
            <p:txBody>
              <a:bodyPr>
                <a:normAutofit lnSpcReduction="10000"/>
              </a:bodyPr>
              <a:lstStyle/>
              <a:p>
                <a:pPr marL="109728" indent="0">
                  <a:buNone/>
                </a:pPr>
                <a:r>
                  <a:rPr lang="fr-FR" dirty="0"/>
                  <a:t> H0 : </a:t>
                </a:r>
                <a:r>
                  <a:rPr lang="el-GR" dirty="0"/>
                  <a:t>Π</a:t>
                </a:r>
                <a:r>
                  <a:rPr lang="fr-FR" dirty="0"/>
                  <a:t>1 = </a:t>
                </a:r>
                <a:r>
                  <a:rPr lang="el-GR" dirty="0"/>
                  <a:t>Π</a:t>
                </a:r>
                <a:r>
                  <a:rPr lang="fr-FR" dirty="0"/>
                  <a:t>2 </a:t>
                </a:r>
              </a:p>
              <a:p>
                <a:pPr marL="109728" indent="0">
                  <a:buNone/>
                </a:pPr>
                <a:r>
                  <a:rPr lang="fr-FR" dirty="0"/>
                  <a:t> H1 :</a:t>
                </a:r>
                <a:r>
                  <a:rPr lang="el-GR" dirty="0"/>
                  <a:t> Π</a:t>
                </a:r>
                <a:r>
                  <a:rPr lang="fr-FR" dirty="0"/>
                  <a:t>1 ≠ </a:t>
                </a:r>
                <a:r>
                  <a:rPr lang="el-GR" dirty="0"/>
                  <a:t>Π</a:t>
                </a:r>
                <a:r>
                  <a:rPr lang="fr-FR" dirty="0"/>
                  <a:t>2 (formulation bilatérale)</a:t>
                </a:r>
              </a:p>
              <a:p>
                <a:endParaRPr lang="fr-FR" dirty="0"/>
              </a:p>
              <a:p>
                <a:r>
                  <a:rPr lang="fr-FR" dirty="0"/>
                  <a:t>Calcul de la statistique de test, sous H0 :</a:t>
                </a:r>
              </a:p>
              <a:p>
                <a:pPr marL="109728" indent="0">
                  <a:buNone/>
                </a:pPr>
                <a:r>
                  <a:rPr lang="el-GR" dirty="0"/>
                  <a:t>Χ</a:t>
                </a:r>
                <a:r>
                  <a:rPr lang="fr-FR" sz="1200" dirty="0"/>
                  <a:t>0</a:t>
                </a:r>
                <a:r>
                  <a:rPr lang="fr-FR" dirty="0"/>
                  <a:t>²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fr-FR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fr-FR" sz="2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fr-FR" sz="2800" b="0" i="1" smtClean="0">
                                <a:latin typeface="Cambria Math"/>
                              </a:rPr>
                              <m:t>(</m:t>
                            </m:r>
                            <m:r>
                              <a:rPr lang="fr-FR" sz="2800" b="0" i="1" smtClean="0">
                                <a:latin typeface="Cambria Math"/>
                              </a:rPr>
                              <m:t>𝑂𝑖𝑗</m:t>
                            </m:r>
                            <m:r>
                              <a:rPr lang="fr-FR" sz="2800" b="0" i="1" smtClean="0">
                                <a:latin typeface="Cambria Math"/>
                              </a:rPr>
                              <m:t> −</m:t>
                            </m:r>
                            <m:r>
                              <a:rPr lang="fr-FR" sz="2800" b="0" i="1" smtClean="0">
                                <a:latin typeface="Cambria Math"/>
                              </a:rPr>
                              <m:t>𝑐𝑖𝑗</m:t>
                            </m:r>
                            <m:r>
                              <a:rPr lang="fr-FR" sz="2800" b="0" i="1" smtClean="0">
                                <a:latin typeface="Cambria Math"/>
                              </a:rPr>
                              <m:t>)²</m:t>
                            </m:r>
                          </m:num>
                          <m:den>
                            <m:r>
                              <a:rPr lang="fr-FR" sz="2800" b="0" i="1" smtClean="0">
                                <a:latin typeface="Cambria Math"/>
                              </a:rPr>
                              <m:t>𝑐</m:t>
                            </m:r>
                            <m:r>
                              <a:rPr lang="fr-FR" sz="2800" b="0" i="1" baseline="-25000" smtClean="0">
                                <a:latin typeface="Cambria Math"/>
                              </a:rPr>
                              <m:t>𝑖𝑗</m:t>
                            </m:r>
                          </m:den>
                        </m:f>
                      </m:e>
                    </m:nary>
                  </m:oMath>
                </a14:m>
                <a:r>
                  <a:rPr lang="fr-FR" dirty="0"/>
                  <a:t> ~ X² (L-1)(C-1) </a:t>
                </a:r>
                <a:r>
                  <a:rPr lang="fr-FR" dirty="0" err="1"/>
                  <a:t>ddl</a:t>
                </a:r>
                <a:r>
                  <a:rPr lang="fr-FR" dirty="0"/>
                  <a:t> </a:t>
                </a:r>
              </a:p>
              <a:p>
                <a:pPr marL="109728" indent="0">
                  <a:buNone/>
                </a:pPr>
                <a:endParaRPr lang="fr-FR" dirty="0"/>
              </a:p>
              <a:p>
                <a:pPr marL="109728" indent="0">
                  <a:buNone/>
                </a:pPr>
                <a:endParaRPr lang="fr-FR" dirty="0"/>
              </a:p>
              <a:p>
                <a:pPr marL="109728" indent="0">
                  <a:buNone/>
                </a:pPr>
                <a:endParaRPr lang="fr-FR" dirty="0"/>
              </a:p>
              <a:p>
                <a:pPr marL="109728" indent="0">
                  <a:buNone/>
                </a:pPr>
                <a:endParaRPr lang="fr-FR" dirty="0"/>
              </a:p>
              <a:p>
                <a:pPr marL="109728" indent="0">
                  <a:buNone/>
                </a:pPr>
                <a:r>
                  <a:rPr lang="fr-FR" sz="2500" dirty="0"/>
                  <a:t>Comparaison du X</a:t>
                </a:r>
                <a:r>
                  <a:rPr lang="fr-FR" sz="1400" dirty="0"/>
                  <a:t>0</a:t>
                </a:r>
                <a:r>
                  <a:rPr lang="fr-FR" sz="2500" dirty="0"/>
                  <a:t>² calculé à la distribution théorique de la loi du X²</a:t>
                </a:r>
              </a:p>
              <a:p>
                <a:pPr marL="109728" indent="0">
                  <a:buNone/>
                </a:pPr>
                <a:endParaRPr lang="fr-FR" dirty="0"/>
              </a:p>
            </p:txBody>
          </p:sp>
        </mc:Choice>
        <mc:Fallback xmlns="">
          <p:sp>
            <p:nvSpPr>
              <p:cNvPr id="2" name="Espace réservé du contenu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81328"/>
                <a:ext cx="8229600" cy="5044016"/>
              </a:xfrm>
              <a:blipFill rotWithShape="1">
                <a:blip r:embed="rId2"/>
                <a:stretch>
                  <a:fillRect t="-169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67</a:t>
            </a:fld>
            <a:endParaRPr lang="fr-FR" dirty="0"/>
          </a:p>
        </p:txBody>
      </p:sp>
      <p:sp>
        <p:nvSpPr>
          <p:cNvPr id="5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 du test du </a:t>
            </a:r>
            <a:r>
              <a:rPr lang="el-GR" dirty="0"/>
              <a:t>χ</a:t>
            </a:r>
            <a:r>
              <a:rPr lang="fr-FR" dirty="0"/>
              <a:t>²</a:t>
            </a:r>
          </a:p>
        </p:txBody>
      </p:sp>
      <p:sp>
        <p:nvSpPr>
          <p:cNvPr id="6" name="Accolade ouvrante 5"/>
          <p:cNvSpPr/>
          <p:nvPr/>
        </p:nvSpPr>
        <p:spPr>
          <a:xfrm>
            <a:off x="539552" y="1556792"/>
            <a:ext cx="144016" cy="720080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ZoneTexte 6"/>
              <p:cNvSpPr txBox="1"/>
              <p:nvPr/>
            </p:nvSpPr>
            <p:spPr>
              <a:xfrm>
                <a:off x="755576" y="3933056"/>
                <a:ext cx="6696744" cy="1661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400" dirty="0"/>
                  <a:t>Avec :</a:t>
                </a:r>
              </a:p>
              <a:p>
                <a14:m>
                  <m:oMath xmlns:m="http://schemas.openxmlformats.org/officeDocument/2006/math">
                    <m:r>
                      <a:rPr lang="fr-FR" sz="1400" i="1">
                        <a:latin typeface="Cambria Math"/>
                      </a:rPr>
                      <m:t>𝑂</m:t>
                    </m:r>
                    <m:r>
                      <a:rPr lang="fr-FR" sz="1400" i="1" baseline="-25000">
                        <a:latin typeface="Cambria Math"/>
                      </a:rPr>
                      <m:t>𝑖𝑗</m:t>
                    </m:r>
                  </m:oMath>
                </a14:m>
                <a:r>
                  <a:rPr lang="fr-FR" sz="1400" dirty="0"/>
                  <a:t> = effectifs observés</a:t>
                </a:r>
              </a:p>
              <a:p>
                <a14:m>
                  <m:oMath xmlns:m="http://schemas.openxmlformats.org/officeDocument/2006/math">
                    <m:r>
                      <a:rPr lang="fr-FR" sz="1400" i="1">
                        <a:latin typeface="Cambria Math"/>
                      </a:rPr>
                      <m:t>𝑐</m:t>
                    </m:r>
                    <m:r>
                      <a:rPr lang="fr-FR" sz="1400" i="1" baseline="-25000">
                        <a:latin typeface="Cambria Math"/>
                      </a:rPr>
                      <m:t>𝑖𝑗</m:t>
                    </m:r>
                    <m:r>
                      <a:rPr lang="fr-FR" sz="1400" i="1" baseline="-25000">
                        <a:latin typeface="Cambria Math"/>
                      </a:rPr>
                      <m:t> </m:t>
                    </m:r>
                  </m:oMath>
                </a14:m>
                <a:r>
                  <a:rPr lang="fr-FR" sz="1400" dirty="0"/>
                  <a:t>= effectifs théoriques sous H0</a:t>
                </a:r>
              </a:p>
              <a:p>
                <a:r>
                  <a:rPr lang="fr-FR" sz="1400" dirty="0"/>
                  <a:t>L = nombre de lignes du tableau de contingence</a:t>
                </a:r>
              </a:p>
              <a:p>
                <a:r>
                  <a:rPr lang="fr-FR" sz="1400" dirty="0"/>
                  <a:t>C = nombre de colonnes du tableau de contingence</a:t>
                </a:r>
              </a:p>
              <a:p>
                <a:r>
                  <a:rPr lang="fr-FR" sz="1400" dirty="0" err="1"/>
                  <a:t>ddl</a:t>
                </a:r>
                <a:r>
                  <a:rPr lang="fr-FR" sz="1400" dirty="0"/>
                  <a:t> = degrés de liberté </a:t>
                </a:r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7" name="ZoneTexte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3933056"/>
                <a:ext cx="6696744" cy="1661993"/>
              </a:xfrm>
              <a:prstGeom prst="rect">
                <a:avLst/>
              </a:prstGeom>
              <a:blipFill rotWithShape="1">
                <a:blip r:embed="rId3"/>
                <a:stretch>
                  <a:fillRect l="-273" t="-36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015211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b="1" dirty="0"/>
              <a:t>Exemple : </a:t>
            </a:r>
          </a:p>
          <a:p>
            <a:r>
              <a:rPr lang="fr-FR" sz="2400" dirty="0"/>
              <a:t>On compare le taux de patients présentant des troubles du langage (TL) à 1 mois d’une fracture de la mâchoire en fonction de la présence d’une rééducation spécialisée par un orthophoniste.</a:t>
            </a:r>
          </a:p>
          <a:p>
            <a:r>
              <a:rPr lang="fr-FR" sz="2400" dirty="0"/>
              <a:t>Dans le groupe 1 avec rééducation (n=100), on observe au bout d’un mois 25 TL. Dans le groupe 2 (n=60), on observe 19 TL</a:t>
            </a:r>
          </a:p>
          <a:p>
            <a:r>
              <a:rPr lang="fr-FR" sz="2400" dirty="0"/>
              <a:t>Que pensez-vous de l’intervention ?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68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 du test du </a:t>
            </a:r>
            <a:r>
              <a:rPr lang="el-GR" dirty="0"/>
              <a:t>χ</a:t>
            </a:r>
            <a:r>
              <a:rPr lang="fr-FR" dirty="0"/>
              <a:t>²</a:t>
            </a:r>
          </a:p>
        </p:txBody>
      </p:sp>
    </p:spTree>
    <p:extLst>
      <p:ext uri="{BB962C8B-B14F-4D97-AF65-F5344CB8AC3E}">
        <p14:creationId xmlns:p14="http://schemas.microsoft.com/office/powerpoint/2010/main" val="38120787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853845"/>
              </p:ext>
            </p:extLst>
          </p:nvPr>
        </p:nvGraphicFramePr>
        <p:xfrm>
          <a:off x="457200" y="2028448"/>
          <a:ext cx="505090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84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Groupe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Groupe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Pas de TL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TL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69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 du test du </a:t>
            </a:r>
            <a:r>
              <a:rPr lang="el-GR" dirty="0"/>
              <a:t>χ</a:t>
            </a:r>
            <a:r>
              <a:rPr lang="fr-FR" dirty="0"/>
              <a:t>²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2339752" y="3212976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100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4139952" y="322555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60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5652120" y="2420888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116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5652120" y="2757954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44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5652120" y="322555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160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95536" y="1619508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Effectifs observés :</a:t>
            </a:r>
          </a:p>
        </p:txBody>
      </p:sp>
      <p:graphicFrame>
        <p:nvGraphicFramePr>
          <p:cNvPr id="12" name="Espace réservé du contenu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4169225"/>
              </p:ext>
            </p:extLst>
          </p:nvPr>
        </p:nvGraphicFramePr>
        <p:xfrm>
          <a:off x="418406" y="4404712"/>
          <a:ext cx="6457851" cy="14005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24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5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57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6851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Groupe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Groupe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6851">
                <a:tc>
                  <a:txBody>
                    <a:bodyPr/>
                    <a:lstStyle/>
                    <a:p>
                      <a:r>
                        <a:rPr lang="fr-FR" dirty="0"/>
                        <a:t>Pas de TL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100x116/160 = 72,5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60x116/160</a:t>
                      </a:r>
                      <a:r>
                        <a:rPr lang="fr-FR" sz="1400" baseline="0" dirty="0"/>
                        <a:t> = 43,5</a:t>
                      </a:r>
                      <a:endParaRPr lang="fr-F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6851">
                <a:tc>
                  <a:txBody>
                    <a:bodyPr/>
                    <a:lstStyle/>
                    <a:p>
                      <a:r>
                        <a:rPr lang="fr-FR" dirty="0"/>
                        <a:t>TL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100x44/160</a:t>
                      </a:r>
                      <a:r>
                        <a:rPr lang="fr-FR" sz="1400" baseline="0" dirty="0"/>
                        <a:t> = 27,5</a:t>
                      </a:r>
                      <a:endParaRPr lang="fr-F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60x44/160</a:t>
                      </a:r>
                      <a:r>
                        <a:rPr lang="fr-FR" sz="1400" baseline="0" dirty="0"/>
                        <a:t> = 16,5 </a:t>
                      </a:r>
                      <a:endParaRPr lang="fr-F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ZoneTexte 12"/>
          <p:cNvSpPr txBox="1"/>
          <p:nvPr/>
        </p:nvSpPr>
        <p:spPr>
          <a:xfrm>
            <a:off x="395536" y="3995772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Effectifs théoriques sous H0: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2895836" y="587727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100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5364088" y="587727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60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6876256" y="587727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160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6876256" y="5373216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44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6876256" y="4931876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116</a:t>
            </a:r>
          </a:p>
        </p:txBody>
      </p:sp>
    </p:spTree>
    <p:extLst>
      <p:ext uri="{BB962C8B-B14F-4D97-AF65-F5344CB8AC3E}">
        <p14:creationId xmlns:p14="http://schemas.microsoft.com/office/powerpoint/2010/main" val="837951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Densité approchée par l’histogramme</a:t>
            </a:r>
          </a:p>
          <a:p>
            <a:endParaRPr lang="fr-FR" dirty="0"/>
          </a:p>
          <a:p>
            <a:r>
              <a:rPr lang="fr-FR" dirty="0"/>
              <a:t>Appelée « Loi » de la </a:t>
            </a:r>
          </a:p>
          <a:p>
            <a:pPr marL="109728" indent="0">
              <a:buNone/>
            </a:pPr>
            <a:r>
              <a:rPr lang="fr-FR" dirty="0"/>
              <a:t>	variable</a:t>
            </a:r>
          </a:p>
          <a:p>
            <a:endParaRPr lang="fr-FR" dirty="0"/>
          </a:p>
          <a:p>
            <a:r>
              <a:rPr lang="fr-FR" dirty="0"/>
              <a:t>Existe des lois « type »</a:t>
            </a:r>
          </a:p>
          <a:p>
            <a:pPr marL="109728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Définition : l’histogramme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2132856"/>
            <a:ext cx="3763736" cy="332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</a:t>
            </a:fld>
            <a:endParaRPr lang="fr-FR"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Espace réservé du contenu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endParaRPr lang="fr-FR" dirty="0"/>
              </a:p>
              <a:p>
                <a:r>
                  <a:rPr lang="el-GR" dirty="0"/>
                  <a:t>Χ</a:t>
                </a:r>
                <a:r>
                  <a:rPr lang="fr-FR" sz="1100" dirty="0"/>
                  <a:t>0</a:t>
                </a:r>
                <a:r>
                  <a:rPr lang="fr-FR" dirty="0"/>
                  <a:t>²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fr-FR" sz="2400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fr-FR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fr-FR" sz="2400" i="1">
                                <a:latin typeface="Cambria Math"/>
                              </a:rPr>
                              <m:t>(</m:t>
                            </m:r>
                            <m:r>
                              <a:rPr lang="fr-FR" sz="2400" i="1">
                                <a:latin typeface="Cambria Math"/>
                              </a:rPr>
                              <m:t>𝑂𝑖𝑗</m:t>
                            </m:r>
                            <m:r>
                              <a:rPr lang="fr-FR" sz="2400" i="1">
                                <a:latin typeface="Cambria Math"/>
                              </a:rPr>
                              <m:t> −</m:t>
                            </m:r>
                            <m:r>
                              <a:rPr lang="fr-FR" sz="2400" i="1">
                                <a:latin typeface="Cambria Math"/>
                              </a:rPr>
                              <m:t>𝑐𝑖𝑗</m:t>
                            </m:r>
                            <m:r>
                              <a:rPr lang="fr-FR" sz="2400" i="1">
                                <a:latin typeface="Cambria Math"/>
                              </a:rPr>
                              <m:t>)²</m:t>
                            </m:r>
                          </m:num>
                          <m:den>
                            <m:r>
                              <a:rPr lang="fr-FR" sz="2400" i="1">
                                <a:latin typeface="Cambria Math"/>
                              </a:rPr>
                              <m:t>𝑐</m:t>
                            </m:r>
                            <m:r>
                              <a:rPr lang="fr-FR" sz="2400" i="1" baseline="-25000">
                                <a:latin typeface="Cambria Math"/>
                              </a:rPr>
                              <m:t>𝑖𝑗</m:t>
                            </m:r>
                          </m:den>
                        </m:f>
                      </m:e>
                    </m:nary>
                  </m:oMath>
                </a14:m>
                <a:r>
                  <a:rPr lang="fr-FR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/>
                          </a:rPr>
                          <m:t>(75−72,5)²</m:t>
                        </m:r>
                      </m:num>
                      <m:den>
                        <m:r>
                          <a:rPr lang="fr-FR" b="0" i="1" smtClean="0">
                            <a:latin typeface="Cambria Math"/>
                          </a:rPr>
                          <m:t>72,5</m:t>
                        </m:r>
                      </m:den>
                    </m:f>
                  </m:oMath>
                </a14:m>
                <a:r>
                  <a:rPr lang="fr-FR" dirty="0"/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i="1">
                            <a:latin typeface="Cambria Math"/>
                          </a:rPr>
                          <m:t>(</m:t>
                        </m:r>
                        <m:r>
                          <a:rPr lang="fr-FR" b="0" i="1" smtClean="0">
                            <a:latin typeface="Cambria Math"/>
                          </a:rPr>
                          <m:t>2</m:t>
                        </m:r>
                        <m:r>
                          <a:rPr lang="fr-FR" i="1">
                            <a:latin typeface="Cambria Math"/>
                          </a:rPr>
                          <m:t>5−2</m:t>
                        </m:r>
                        <m:r>
                          <a:rPr lang="fr-FR" b="0" i="1" smtClean="0">
                            <a:latin typeface="Cambria Math"/>
                          </a:rPr>
                          <m:t>7</m:t>
                        </m:r>
                        <m:r>
                          <a:rPr lang="fr-FR" i="1">
                            <a:latin typeface="Cambria Math"/>
                          </a:rPr>
                          <m:t>,5)²</m:t>
                        </m:r>
                      </m:num>
                      <m:den>
                        <m:r>
                          <a:rPr lang="fr-FR" i="1">
                            <a:latin typeface="Cambria Math"/>
                          </a:rPr>
                          <m:t>2</m:t>
                        </m:r>
                        <m:r>
                          <a:rPr lang="fr-FR" b="0" i="1" smtClean="0">
                            <a:latin typeface="Cambria Math"/>
                          </a:rPr>
                          <m:t>7</m:t>
                        </m:r>
                        <m:r>
                          <a:rPr lang="fr-FR" i="1">
                            <a:latin typeface="Cambria Math"/>
                          </a:rPr>
                          <m:t>,5</m:t>
                        </m:r>
                      </m:den>
                    </m:f>
                  </m:oMath>
                </a14:m>
                <a:r>
                  <a:rPr lang="fr-FR" dirty="0"/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i="1">
                            <a:latin typeface="Cambria Math"/>
                          </a:rPr>
                          <m:t>(</m:t>
                        </m:r>
                        <m:r>
                          <a:rPr lang="fr-FR" b="0" i="1" smtClean="0">
                            <a:latin typeface="Cambria Math"/>
                          </a:rPr>
                          <m:t>41</m:t>
                        </m:r>
                        <m:r>
                          <a:rPr lang="fr-FR" i="1">
                            <a:latin typeface="Cambria Math"/>
                          </a:rPr>
                          <m:t>−</m:t>
                        </m:r>
                        <m:r>
                          <a:rPr lang="fr-FR" b="0" i="1" smtClean="0">
                            <a:latin typeface="Cambria Math"/>
                          </a:rPr>
                          <m:t>43</m:t>
                        </m:r>
                        <m:r>
                          <a:rPr lang="fr-FR" i="1">
                            <a:latin typeface="Cambria Math"/>
                          </a:rPr>
                          <m:t>,5)²</m:t>
                        </m:r>
                      </m:num>
                      <m:den>
                        <m:r>
                          <a:rPr lang="fr-FR" b="0" i="1" smtClean="0">
                            <a:latin typeface="Cambria Math"/>
                          </a:rPr>
                          <m:t>43</m:t>
                        </m:r>
                        <m:r>
                          <a:rPr lang="fr-FR" i="1">
                            <a:latin typeface="Cambria Math"/>
                          </a:rPr>
                          <m:t>,5</m:t>
                        </m:r>
                      </m:den>
                    </m:f>
                  </m:oMath>
                </a14:m>
                <a:r>
                  <a:rPr lang="fr-FR" dirty="0"/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i="1">
                            <a:latin typeface="Cambria Math"/>
                          </a:rPr>
                          <m:t>(1</m:t>
                        </m:r>
                        <m:r>
                          <a:rPr lang="fr-FR" b="0" i="1" smtClean="0">
                            <a:latin typeface="Cambria Math"/>
                          </a:rPr>
                          <m:t>9</m:t>
                        </m:r>
                        <m:r>
                          <a:rPr lang="fr-FR" i="1">
                            <a:latin typeface="Cambria Math"/>
                          </a:rPr>
                          <m:t>−</m:t>
                        </m:r>
                        <m:r>
                          <a:rPr lang="fr-FR" b="0" i="1" smtClean="0">
                            <a:latin typeface="Cambria Math"/>
                          </a:rPr>
                          <m:t>16</m:t>
                        </m:r>
                        <m:r>
                          <a:rPr lang="fr-FR" i="1">
                            <a:latin typeface="Cambria Math"/>
                          </a:rPr>
                          <m:t>,5)²</m:t>
                        </m:r>
                      </m:num>
                      <m:den>
                        <m:r>
                          <a:rPr lang="fr-FR" b="0" i="1" smtClean="0">
                            <a:latin typeface="Cambria Math"/>
                          </a:rPr>
                          <m:t>16</m:t>
                        </m:r>
                        <m:r>
                          <a:rPr lang="fr-FR" i="1">
                            <a:latin typeface="Cambria Math"/>
                          </a:rPr>
                          <m:t>,5</m:t>
                        </m:r>
                      </m:den>
                    </m:f>
                  </m:oMath>
                </a14:m>
                <a:endParaRPr lang="fr-FR" dirty="0"/>
              </a:p>
              <a:p>
                <a:endParaRPr lang="fr-FR" dirty="0"/>
              </a:p>
              <a:p>
                <a:r>
                  <a:rPr lang="el-GR" dirty="0"/>
                  <a:t>Χ</a:t>
                </a:r>
                <a:r>
                  <a:rPr lang="fr-FR" sz="1100" dirty="0"/>
                  <a:t>0</a:t>
                </a:r>
                <a:r>
                  <a:rPr lang="fr-FR" dirty="0"/>
                  <a:t>² = 0,086 + 0,227 + 0,144 + 0,379 = 0,836</a:t>
                </a:r>
              </a:p>
              <a:p>
                <a:endParaRPr lang="fr-FR" dirty="0"/>
              </a:p>
              <a:p>
                <a:r>
                  <a:rPr lang="fr-FR" dirty="0"/>
                  <a:t>A comparer à la distribution du X² à (2-1)x(2-1) = 1ddl</a:t>
                </a:r>
              </a:p>
            </p:txBody>
          </p:sp>
        </mc:Choice>
        <mc:Fallback xmlns="">
          <p:sp>
            <p:nvSpPr>
              <p:cNvPr id="2" name="Espace réservé du contenu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r="-88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70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 du test du </a:t>
            </a:r>
            <a:r>
              <a:rPr lang="el-GR" dirty="0"/>
              <a:t>χ</a:t>
            </a:r>
            <a:r>
              <a:rPr lang="fr-FR" dirty="0"/>
              <a:t>²</a:t>
            </a:r>
          </a:p>
        </p:txBody>
      </p:sp>
    </p:spTree>
    <p:extLst>
      <p:ext uri="{BB962C8B-B14F-4D97-AF65-F5344CB8AC3E}">
        <p14:creationId xmlns:p14="http://schemas.microsoft.com/office/powerpoint/2010/main" val="72462979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71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83568" y="1412776"/>
            <a:ext cx="7776864" cy="455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4725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el-GR" dirty="0"/>
              <a:t>Χ</a:t>
            </a:r>
            <a:r>
              <a:rPr lang="fr-FR" sz="1100" dirty="0"/>
              <a:t>0</a:t>
            </a:r>
            <a:r>
              <a:rPr lang="fr-FR" dirty="0"/>
              <a:t>² = 0,836 &lt; 3,841</a:t>
            </a:r>
          </a:p>
          <a:p>
            <a:r>
              <a:rPr lang="fr-FR" dirty="0"/>
              <a:t>On ne rejette pas H0</a:t>
            </a:r>
          </a:p>
          <a:p>
            <a:r>
              <a:rPr lang="fr-FR" dirty="0"/>
              <a:t>On ne peut pas conclure à l’amélioration de la prise en charge par cette intervention</a:t>
            </a:r>
          </a:p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72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 du test du </a:t>
            </a:r>
            <a:r>
              <a:rPr lang="el-GR" dirty="0"/>
              <a:t>χ</a:t>
            </a:r>
            <a:r>
              <a:rPr lang="fr-FR" dirty="0"/>
              <a:t>²</a:t>
            </a:r>
          </a:p>
        </p:txBody>
      </p:sp>
    </p:spTree>
    <p:extLst>
      <p:ext uri="{BB962C8B-B14F-4D97-AF65-F5344CB8AC3E}">
        <p14:creationId xmlns:p14="http://schemas.microsoft.com/office/powerpoint/2010/main" val="319177353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test permet de dire si la différence est significative ou non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Un test permet de comparer des moyennes, des proportions.</a:t>
            </a:r>
          </a:p>
          <a:p>
            <a:endParaRPr lang="fr-FR" dirty="0"/>
          </a:p>
          <a:p>
            <a:r>
              <a:rPr lang="fr-FR" dirty="0"/>
              <a:t>Un test ne peut jamais montrer que deux choses sont égales. Seulement dire s’il y a une différence</a:t>
            </a:r>
          </a:p>
          <a:p>
            <a:pPr marL="109728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Donc les tests…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64015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test peut être </a:t>
            </a:r>
          </a:p>
          <a:p>
            <a:pPr marL="109728" indent="0" algn="ctr">
              <a:buNone/>
            </a:pPr>
            <a:r>
              <a:rPr lang="fr-FR" u="sng" dirty="0"/>
              <a:t>unilatéral</a:t>
            </a:r>
            <a:r>
              <a:rPr lang="fr-FR" dirty="0"/>
              <a:t> ou </a:t>
            </a:r>
            <a:r>
              <a:rPr lang="fr-FR" u="sng" dirty="0"/>
              <a:t>bilatéral</a:t>
            </a:r>
          </a:p>
          <a:p>
            <a:endParaRPr lang="fr-FR" dirty="0"/>
          </a:p>
          <a:p>
            <a:r>
              <a:rPr lang="fr-FR" dirty="0"/>
              <a:t>Unilatéral : Correspond à une question unilatérale = 1 seul côté</a:t>
            </a:r>
          </a:p>
          <a:p>
            <a:endParaRPr lang="fr-FR" dirty="0"/>
          </a:p>
          <a:p>
            <a:r>
              <a:rPr lang="fr-FR" i="1" dirty="0"/>
              <a:t>La moyenne dans le groupe A est-elle plus grande que dans le groupe B ?</a:t>
            </a:r>
          </a:p>
          <a:p>
            <a:pPr marL="914400" lvl="3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Latéralité d’un test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608241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971600" y="1445417"/>
            <a:ext cx="3178696" cy="4525963"/>
          </a:xfrm>
        </p:spPr>
        <p:txBody>
          <a:bodyPr/>
          <a:lstStyle/>
          <a:p>
            <a:r>
              <a:rPr lang="fr-FR" dirty="0"/>
              <a:t>La moyenne est-elle plus grande ? </a:t>
            </a:r>
          </a:p>
          <a:p>
            <a:pPr marL="109728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Unilatéral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548680"/>
            <a:ext cx="5139655" cy="2700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4761433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971600" y="1445417"/>
            <a:ext cx="3178696" cy="4525963"/>
          </a:xfrm>
        </p:spPr>
        <p:txBody>
          <a:bodyPr/>
          <a:lstStyle/>
          <a:p>
            <a:r>
              <a:rPr lang="fr-FR" dirty="0"/>
              <a:t>La moyenne est-elle plus grande ? </a:t>
            </a:r>
          </a:p>
          <a:p>
            <a:pPr marL="109728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Unilatéral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548680"/>
            <a:ext cx="5139655" cy="2700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contenu 1"/>
          <p:cNvSpPr txBox="1">
            <a:spLocks/>
          </p:cNvSpPr>
          <p:nvPr/>
        </p:nvSpPr>
        <p:spPr>
          <a:xfrm>
            <a:off x="5610180" y="4797152"/>
            <a:ext cx="3178696" cy="452596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/>
              <a:t>La moyenne est-elle plus petite ? </a:t>
            </a:r>
          </a:p>
          <a:p>
            <a:pPr marL="109728" indent="0">
              <a:buFont typeface="Wingdings 3"/>
              <a:buNone/>
            </a:pPr>
            <a:endParaRPr lang="fr-FR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7" y="3429000"/>
            <a:ext cx="4838439" cy="2542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30801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moyennes sont-elles différentes ? 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Bilatéral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204864"/>
            <a:ext cx="7258969" cy="381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5346358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Latéralité d’un test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1340768"/>
            <a:ext cx="4514850" cy="133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445" y="2863969"/>
            <a:ext cx="4419600" cy="1400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445" y="4293096"/>
            <a:ext cx="4505325" cy="140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Connecteur droit 4"/>
          <p:cNvCxnSpPr/>
          <p:nvPr/>
        </p:nvCxnSpPr>
        <p:spPr>
          <a:xfrm flipH="1">
            <a:off x="755576" y="2708920"/>
            <a:ext cx="7416824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971600" y="1705163"/>
            <a:ext cx="19453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200" dirty="0"/>
              <a:t>Bilatéral</a:t>
            </a: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971600" y="3861048"/>
            <a:ext cx="216024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200" dirty="0"/>
              <a:t>Unilatéral</a:t>
            </a:r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42930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268760"/>
            <a:ext cx="8363272" cy="1584176"/>
          </a:xfrm>
        </p:spPr>
        <p:txBody>
          <a:bodyPr>
            <a:normAutofit lnSpcReduction="10000"/>
          </a:bodyPr>
          <a:lstStyle/>
          <a:p>
            <a:r>
              <a:rPr lang="fr-FR" dirty="0">
                <a:solidFill>
                  <a:srgbClr val="0070C0"/>
                </a:solidFill>
              </a:rPr>
              <a:t>Comparer une ou deux moyennes</a:t>
            </a:r>
          </a:p>
          <a:p>
            <a:pPr lvl="2"/>
            <a:r>
              <a:rPr lang="fr-FR" dirty="0"/>
              <a:t>Test de Student </a:t>
            </a:r>
          </a:p>
          <a:p>
            <a:pPr lvl="2"/>
            <a:r>
              <a:rPr lang="fr-FR" dirty="0"/>
              <a:t>Test z</a:t>
            </a:r>
          </a:p>
          <a:p>
            <a:pPr lvl="2"/>
            <a:r>
              <a:rPr lang="fr-FR" dirty="0"/>
              <a:t>Test de Mann-Whitney Wilcoxon	</a:t>
            </a:r>
          </a:p>
          <a:p>
            <a:pPr marL="630936" lvl="2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principaux tests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Espace réservé du contenu 1"/>
              <p:cNvSpPr txBox="1">
                <a:spLocks/>
              </p:cNvSpPr>
              <p:nvPr/>
            </p:nvSpPr>
            <p:spPr>
              <a:xfrm>
                <a:off x="467544" y="2852936"/>
                <a:ext cx="8352928" cy="1238608"/>
              </a:xfrm>
              <a:prstGeom prst="rect">
                <a:avLst/>
              </a:prstGeom>
            </p:spPr>
            <p:txBody>
              <a:bodyPr vert="horz">
                <a:normAutofit lnSpcReduction="10000"/>
              </a:bodyPr>
              <a:lstStyle>
                <a:lvl1pPr marL="365760" indent="-256032" algn="l" rtl="0" eaLnBrk="1" latinLnBrk="0" hangingPunct="1">
                  <a:spcBef>
                    <a:spcPts val="400"/>
                  </a:spcBef>
                  <a:spcAft>
                    <a:spcPts val="0"/>
                  </a:spcAft>
                  <a:buClr>
                    <a:schemeClr val="accent1"/>
                  </a:buClr>
                  <a:buSzPct val="68000"/>
                  <a:buFont typeface="Wingdings 3"/>
                  <a:buChar char=""/>
                  <a:defRPr kumimoji="0" sz="2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1792" indent="-228600" algn="l" rtl="0" eaLnBrk="1" latinLnBrk="0" hangingPunct="1">
                  <a:spcBef>
                    <a:spcPts val="324"/>
                  </a:spcBef>
                  <a:buClr>
                    <a:schemeClr val="accent1"/>
                  </a:buClr>
                  <a:buFont typeface="Verdana"/>
                  <a:buChar char="◦"/>
                  <a:defRPr kumimoji="0"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9536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SzPct val="100000"/>
                  <a:buFont typeface="Wingdings 2"/>
                  <a:buChar char=""/>
                  <a:defRPr kumimoji="0"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143000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Font typeface="Wingdings 2"/>
                  <a:buChar char=""/>
                  <a:defRPr kumimoji="0"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Font typeface="Wingdings 2"/>
                  <a:buChar char="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2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574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2860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fr-FR" dirty="0">
                    <a:solidFill>
                      <a:srgbClr val="0070C0"/>
                    </a:solidFill>
                  </a:rPr>
                  <a:t>Comparer une ou deux proportions</a:t>
                </a:r>
              </a:p>
              <a:p>
                <a:pPr lvl="2"/>
                <a:r>
                  <a:rPr lang="fr-FR" dirty="0"/>
                  <a:t>Test z</a:t>
                </a:r>
              </a:p>
              <a:p>
                <a:pPr lvl="2"/>
                <a:r>
                  <a:rPr lang="fr-FR" dirty="0"/>
                  <a:t>Test du         			(</a:t>
                </a:r>
                <a14:m>
                  <m:oMath xmlns:m="http://schemas.openxmlformats.org/officeDocument/2006/math">
                    <m:r>
                      <a:rPr lang="fr-FR" i="1" smtClean="0">
                        <a:latin typeface="Cambria Math"/>
                        <a:ea typeface="Cambria Math"/>
                      </a:rPr>
                      <m:t>≥</m:t>
                    </m:r>
                  </m:oMath>
                </a14:m>
                <a:r>
                  <a:rPr lang="fr-FR" dirty="0"/>
                  <a:t> 2 variables qualitatives)</a:t>
                </a:r>
              </a:p>
              <a:p>
                <a:pPr marL="630936" lvl="2" indent="0">
                  <a:buFont typeface="Wingdings 2"/>
                  <a:buNone/>
                </a:pPr>
                <a:endParaRPr lang="fr-FR" dirty="0"/>
              </a:p>
            </p:txBody>
          </p:sp>
        </mc:Choice>
        <mc:Fallback xmlns="">
          <p:sp>
            <p:nvSpPr>
              <p:cNvPr id="4" name="Espace réservé du contenu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2852936"/>
                <a:ext cx="8352928" cy="1238608"/>
              </a:xfrm>
              <a:prstGeom prst="rect">
                <a:avLst/>
              </a:prstGeom>
              <a:blipFill rotWithShape="1">
                <a:blip r:embed="rId2" cstate="print"/>
                <a:stretch>
                  <a:fillRect t="-6897" b="-246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501008"/>
            <a:ext cx="511041" cy="590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contenu 1"/>
          <p:cNvSpPr txBox="1">
            <a:spLocks/>
          </p:cNvSpPr>
          <p:nvPr/>
        </p:nvSpPr>
        <p:spPr>
          <a:xfrm>
            <a:off x="539552" y="4149080"/>
            <a:ext cx="8064896" cy="1584176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>
                <a:solidFill>
                  <a:srgbClr val="0070C0"/>
                </a:solidFill>
              </a:rPr>
              <a:t>Tester le lien entre deux variables</a:t>
            </a:r>
          </a:p>
          <a:p>
            <a:pPr lvl="2"/>
            <a:r>
              <a:rPr lang="fr-FR" dirty="0"/>
              <a:t>Test de corrélation 		(variables quantitatives)</a:t>
            </a:r>
          </a:p>
          <a:p>
            <a:pPr lvl="2"/>
            <a:r>
              <a:rPr lang="fr-FR" dirty="0"/>
              <a:t>Test du         			(variables qualitatives)</a:t>
            </a:r>
          </a:p>
          <a:p>
            <a:pPr lvl="2"/>
            <a:r>
              <a:rPr lang="fr-FR" dirty="0"/>
              <a:t>Test de Fisher exact		(variables qualitatives)</a:t>
            </a:r>
          </a:p>
          <a:p>
            <a:pPr marL="630936" lvl="2" indent="0">
              <a:buNone/>
            </a:pPr>
            <a:endParaRPr lang="fr-FR" dirty="0"/>
          </a:p>
          <a:p>
            <a:pPr marL="630936" lvl="2" indent="0">
              <a:buFont typeface="Wingdings 2"/>
              <a:buNone/>
            </a:pPr>
            <a:endParaRPr lang="fr-FR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923" y="4869160"/>
            <a:ext cx="361516" cy="417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79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7755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Dépend de la nature de la variable</a:t>
            </a:r>
          </a:p>
          <a:p>
            <a:r>
              <a:rPr lang="fr-FR" dirty="0"/>
              <a:t>Dépend des valeurs possibles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Différentes distributions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708920"/>
            <a:ext cx="2758058" cy="1765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623" y="2532632"/>
            <a:ext cx="2376264" cy="2103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127" y="2343222"/>
            <a:ext cx="3513672" cy="2300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4725144"/>
            <a:ext cx="2724754" cy="1805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</a:t>
            </a:fld>
            <a:endParaRPr lang="fr-FR" dirty="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67544" y="1484784"/>
            <a:ext cx="8229600" cy="4525963"/>
          </a:xfrm>
        </p:spPr>
        <p:txBody>
          <a:bodyPr/>
          <a:lstStyle/>
          <a:p>
            <a:r>
              <a:rPr lang="fr-FR" dirty="0"/>
              <a:t>Résume les conclusions d’un test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Nous informe directement sur l’éloignement des deux moyennes.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p.valeur</a:t>
            </a:r>
          </a:p>
        </p:txBody>
      </p:sp>
      <p:grpSp>
        <p:nvGrpSpPr>
          <p:cNvPr id="11" name="Groupe 10"/>
          <p:cNvGrpSpPr/>
          <p:nvPr/>
        </p:nvGrpSpPr>
        <p:grpSpPr>
          <a:xfrm>
            <a:off x="1697513" y="3212976"/>
            <a:ext cx="5976664" cy="3096344"/>
            <a:chOff x="2843808" y="3140968"/>
            <a:chExt cx="5976664" cy="3096344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43808" y="3140968"/>
              <a:ext cx="5892336" cy="30963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5" name="Connecteur droit 4"/>
            <p:cNvCxnSpPr/>
            <p:nvPr/>
          </p:nvCxnSpPr>
          <p:spPr>
            <a:xfrm>
              <a:off x="7205811" y="3965749"/>
              <a:ext cx="0" cy="108012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Forme libre 7"/>
            <p:cNvSpPr/>
            <p:nvPr/>
          </p:nvSpPr>
          <p:spPr>
            <a:xfrm>
              <a:off x="7205663" y="5045869"/>
              <a:ext cx="1512093" cy="523875"/>
            </a:xfrm>
            <a:custGeom>
              <a:avLst/>
              <a:gdLst>
                <a:gd name="connsiteX0" fmla="*/ 1512093 w 1512093"/>
                <a:gd name="connsiteY0" fmla="*/ 523875 h 523875"/>
                <a:gd name="connsiteX1" fmla="*/ 11906 w 1512093"/>
                <a:gd name="connsiteY1" fmla="*/ 509587 h 523875"/>
                <a:gd name="connsiteX2" fmla="*/ 0 w 1512093"/>
                <a:gd name="connsiteY2" fmla="*/ 0 h 523875"/>
                <a:gd name="connsiteX3" fmla="*/ 209550 w 1512093"/>
                <a:gd name="connsiteY3" fmla="*/ 188119 h 523875"/>
                <a:gd name="connsiteX4" fmla="*/ 357187 w 1512093"/>
                <a:gd name="connsiteY4" fmla="*/ 290512 h 523875"/>
                <a:gd name="connsiteX5" fmla="*/ 490537 w 1512093"/>
                <a:gd name="connsiteY5" fmla="*/ 352425 h 523875"/>
                <a:gd name="connsiteX6" fmla="*/ 621506 w 1512093"/>
                <a:gd name="connsiteY6" fmla="*/ 400050 h 523875"/>
                <a:gd name="connsiteX7" fmla="*/ 754856 w 1512093"/>
                <a:gd name="connsiteY7" fmla="*/ 440531 h 523875"/>
                <a:gd name="connsiteX8" fmla="*/ 914400 w 1512093"/>
                <a:gd name="connsiteY8" fmla="*/ 473869 h 523875"/>
                <a:gd name="connsiteX9" fmla="*/ 1121568 w 1512093"/>
                <a:gd name="connsiteY9" fmla="*/ 502444 h 523875"/>
                <a:gd name="connsiteX10" fmla="*/ 1262062 w 1512093"/>
                <a:gd name="connsiteY10" fmla="*/ 519112 h 523875"/>
                <a:gd name="connsiteX11" fmla="*/ 1404937 w 1512093"/>
                <a:gd name="connsiteY11" fmla="*/ 521494 h 523875"/>
                <a:gd name="connsiteX12" fmla="*/ 1512093 w 1512093"/>
                <a:gd name="connsiteY12" fmla="*/ 52387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2093" h="523875">
                  <a:moveTo>
                    <a:pt x="1512093" y="523875"/>
                  </a:moveTo>
                  <a:lnTo>
                    <a:pt x="11906" y="509587"/>
                  </a:lnTo>
                  <a:lnTo>
                    <a:pt x="0" y="0"/>
                  </a:lnTo>
                  <a:lnTo>
                    <a:pt x="209550" y="188119"/>
                  </a:lnTo>
                  <a:lnTo>
                    <a:pt x="357187" y="290512"/>
                  </a:lnTo>
                  <a:lnTo>
                    <a:pt x="490537" y="352425"/>
                  </a:lnTo>
                  <a:lnTo>
                    <a:pt x="621506" y="400050"/>
                  </a:lnTo>
                  <a:lnTo>
                    <a:pt x="754856" y="440531"/>
                  </a:lnTo>
                  <a:lnTo>
                    <a:pt x="914400" y="473869"/>
                  </a:lnTo>
                  <a:lnTo>
                    <a:pt x="1121568" y="502444"/>
                  </a:lnTo>
                  <a:lnTo>
                    <a:pt x="1262062" y="519112"/>
                  </a:lnTo>
                  <a:lnTo>
                    <a:pt x="1404937" y="521494"/>
                  </a:lnTo>
                  <a:lnTo>
                    <a:pt x="1512093" y="523875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7164288" y="3573016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chemeClr val="bg2">
                      <a:lumMod val="50000"/>
                    </a:schemeClr>
                  </a:solidFill>
                </a:rPr>
                <a:t>Statistique de test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7524328" y="5045869"/>
            <a:ext cx="117727" cy="183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 11"/>
          <p:cNvSpPr/>
          <p:nvPr/>
        </p:nvSpPr>
        <p:spPr>
          <a:xfrm>
            <a:off x="6372200" y="5137534"/>
            <a:ext cx="288032" cy="163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15" name="Groupe 14"/>
          <p:cNvGrpSpPr/>
          <p:nvPr/>
        </p:nvGrpSpPr>
        <p:grpSpPr>
          <a:xfrm>
            <a:off x="6444208" y="4797152"/>
            <a:ext cx="2589088" cy="863962"/>
            <a:chOff x="6444208" y="4797152"/>
            <a:chExt cx="2589088" cy="863962"/>
          </a:xfrm>
        </p:grpSpPr>
        <p:sp>
          <p:nvSpPr>
            <p:cNvPr id="14" name="Flèche courbée vers le haut 13"/>
            <p:cNvSpPr/>
            <p:nvPr/>
          </p:nvSpPr>
          <p:spPr>
            <a:xfrm rot="10613114">
              <a:off x="6444208" y="4797152"/>
              <a:ext cx="1584176" cy="504056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7812360" y="5291782"/>
              <a:ext cx="12209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chemeClr val="bg2">
                      <a:lumMod val="50000"/>
                    </a:schemeClr>
                  </a:solidFill>
                </a:rPr>
                <a:t>p.valeur</a:t>
              </a:r>
            </a:p>
          </p:txBody>
        </p:sp>
      </p:grp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779023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971600" y="548680"/>
            <a:ext cx="8172400" cy="5544616"/>
          </a:xfrm>
        </p:spPr>
        <p:txBody>
          <a:bodyPr>
            <a:normAutofit/>
          </a:bodyPr>
          <a:lstStyle/>
          <a:p>
            <a:r>
              <a:rPr lang="fr-FR" dirty="0"/>
              <a:t>Si p ≃ 0</a:t>
            </a:r>
          </a:p>
          <a:p>
            <a:pPr marL="109728" indent="0">
              <a:buNone/>
            </a:pPr>
            <a:r>
              <a:rPr lang="fr-FR" dirty="0"/>
              <a:t>	</a:t>
            </a:r>
          </a:p>
          <a:p>
            <a:pPr marL="109728" indent="0">
              <a:buNone/>
            </a:pPr>
            <a:r>
              <a:rPr lang="fr-FR" sz="2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 « grande »</a:t>
            </a:r>
          </a:p>
          <a:p>
            <a:endParaRPr lang="fr-FR" dirty="0"/>
          </a:p>
          <a:p>
            <a:endParaRPr lang="fr-FR" dirty="0"/>
          </a:p>
          <a:p>
            <a:pPr marL="109728" indent="0">
              <a:buNone/>
            </a:pPr>
            <a:endParaRPr lang="fr-FR" sz="2000" i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706" y="332656"/>
            <a:ext cx="4248472" cy="2232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Flèche vers le bas 10"/>
          <p:cNvSpPr/>
          <p:nvPr/>
        </p:nvSpPr>
        <p:spPr>
          <a:xfrm>
            <a:off x="8473893" y="1340768"/>
            <a:ext cx="202563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Forme libre 14"/>
          <p:cNvSpPr/>
          <p:nvPr/>
        </p:nvSpPr>
        <p:spPr>
          <a:xfrm>
            <a:off x="8524875" y="2022475"/>
            <a:ext cx="82550" cy="50843"/>
          </a:xfrm>
          <a:custGeom>
            <a:avLst/>
            <a:gdLst>
              <a:gd name="connsiteX0" fmla="*/ 82550 w 82550"/>
              <a:gd name="connsiteY0" fmla="*/ 47625 h 50843"/>
              <a:gd name="connsiteX1" fmla="*/ 82550 w 82550"/>
              <a:gd name="connsiteY1" fmla="*/ 47625 h 50843"/>
              <a:gd name="connsiteX2" fmla="*/ 0 w 82550"/>
              <a:gd name="connsiteY2" fmla="*/ 50800 h 50843"/>
              <a:gd name="connsiteX3" fmla="*/ 0 w 82550"/>
              <a:gd name="connsiteY3" fmla="*/ 50800 h 50843"/>
              <a:gd name="connsiteX4" fmla="*/ 3175 w 82550"/>
              <a:gd name="connsiteY4" fmla="*/ 0 h 50843"/>
              <a:gd name="connsiteX5" fmla="*/ 82550 w 82550"/>
              <a:gd name="connsiteY5" fmla="*/ 47625 h 50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50" h="50843">
                <a:moveTo>
                  <a:pt x="82550" y="47625"/>
                </a:moveTo>
                <a:lnTo>
                  <a:pt x="82550" y="47625"/>
                </a:lnTo>
                <a:cubicBezTo>
                  <a:pt x="21187" y="51460"/>
                  <a:pt x="48716" y="50800"/>
                  <a:pt x="0" y="50800"/>
                </a:cubicBezTo>
                <a:lnTo>
                  <a:pt x="0" y="50800"/>
                </a:lnTo>
                <a:lnTo>
                  <a:pt x="3175" y="0"/>
                </a:lnTo>
                <a:lnTo>
                  <a:pt x="82550" y="4762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6377563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971600" y="548680"/>
            <a:ext cx="8172400" cy="5544616"/>
          </a:xfrm>
        </p:spPr>
        <p:txBody>
          <a:bodyPr>
            <a:normAutofit/>
          </a:bodyPr>
          <a:lstStyle/>
          <a:p>
            <a:r>
              <a:rPr lang="fr-FR" dirty="0"/>
              <a:t>Si p ≃ 0</a:t>
            </a:r>
          </a:p>
          <a:p>
            <a:pPr marL="109728" indent="0">
              <a:buNone/>
            </a:pPr>
            <a:r>
              <a:rPr lang="fr-FR" dirty="0"/>
              <a:t>	</a:t>
            </a:r>
          </a:p>
          <a:p>
            <a:pPr marL="109728" indent="0">
              <a:buNone/>
            </a:pPr>
            <a:r>
              <a:rPr lang="fr-FR" sz="2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 « grande »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Si p ≃ 0,05</a:t>
            </a:r>
          </a:p>
          <a:p>
            <a:endParaRPr lang="fr-FR" dirty="0"/>
          </a:p>
          <a:p>
            <a:pPr marL="109728" indent="0">
              <a:buNone/>
            </a:pPr>
            <a:r>
              <a:rPr lang="fr-FR" sz="2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 « sur le seuil »</a:t>
            </a:r>
          </a:p>
          <a:p>
            <a:pPr marL="109728" indent="0">
              <a:buNone/>
            </a:pP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706" y="332656"/>
            <a:ext cx="4248472" cy="2232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476" y="2543585"/>
            <a:ext cx="4110932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Flèche vers le bas 10"/>
          <p:cNvSpPr/>
          <p:nvPr/>
        </p:nvSpPr>
        <p:spPr>
          <a:xfrm>
            <a:off x="8473893" y="1340768"/>
            <a:ext cx="202563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Flèche vers le bas 12"/>
          <p:cNvSpPr/>
          <p:nvPr/>
        </p:nvSpPr>
        <p:spPr>
          <a:xfrm>
            <a:off x="7236296" y="2780928"/>
            <a:ext cx="202563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Forme libre 14"/>
          <p:cNvSpPr/>
          <p:nvPr/>
        </p:nvSpPr>
        <p:spPr>
          <a:xfrm>
            <a:off x="8524875" y="2022475"/>
            <a:ext cx="82550" cy="50843"/>
          </a:xfrm>
          <a:custGeom>
            <a:avLst/>
            <a:gdLst>
              <a:gd name="connsiteX0" fmla="*/ 82550 w 82550"/>
              <a:gd name="connsiteY0" fmla="*/ 47625 h 50843"/>
              <a:gd name="connsiteX1" fmla="*/ 82550 w 82550"/>
              <a:gd name="connsiteY1" fmla="*/ 47625 h 50843"/>
              <a:gd name="connsiteX2" fmla="*/ 0 w 82550"/>
              <a:gd name="connsiteY2" fmla="*/ 50800 h 50843"/>
              <a:gd name="connsiteX3" fmla="*/ 0 w 82550"/>
              <a:gd name="connsiteY3" fmla="*/ 50800 h 50843"/>
              <a:gd name="connsiteX4" fmla="*/ 3175 w 82550"/>
              <a:gd name="connsiteY4" fmla="*/ 0 h 50843"/>
              <a:gd name="connsiteX5" fmla="*/ 82550 w 82550"/>
              <a:gd name="connsiteY5" fmla="*/ 47625 h 50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50" h="50843">
                <a:moveTo>
                  <a:pt x="82550" y="47625"/>
                </a:moveTo>
                <a:lnTo>
                  <a:pt x="82550" y="47625"/>
                </a:lnTo>
                <a:cubicBezTo>
                  <a:pt x="21187" y="51460"/>
                  <a:pt x="48716" y="50800"/>
                  <a:pt x="0" y="50800"/>
                </a:cubicBezTo>
                <a:lnTo>
                  <a:pt x="0" y="50800"/>
                </a:lnTo>
                <a:lnTo>
                  <a:pt x="3175" y="0"/>
                </a:lnTo>
                <a:lnTo>
                  <a:pt x="82550" y="4762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Forme libre 15"/>
          <p:cNvSpPr/>
          <p:nvPr/>
        </p:nvSpPr>
        <p:spPr>
          <a:xfrm>
            <a:off x="7331075" y="3702050"/>
            <a:ext cx="1206500" cy="542925"/>
          </a:xfrm>
          <a:custGeom>
            <a:avLst/>
            <a:gdLst>
              <a:gd name="connsiteX0" fmla="*/ 0 w 1206500"/>
              <a:gd name="connsiteY0" fmla="*/ 0 h 542925"/>
              <a:gd name="connsiteX1" fmla="*/ 0 w 1206500"/>
              <a:gd name="connsiteY1" fmla="*/ 530225 h 542925"/>
              <a:gd name="connsiteX2" fmla="*/ 1206500 w 1206500"/>
              <a:gd name="connsiteY2" fmla="*/ 542925 h 542925"/>
              <a:gd name="connsiteX3" fmla="*/ 831850 w 1206500"/>
              <a:gd name="connsiteY3" fmla="*/ 523875 h 542925"/>
              <a:gd name="connsiteX4" fmla="*/ 603250 w 1206500"/>
              <a:gd name="connsiteY4" fmla="*/ 469900 h 542925"/>
              <a:gd name="connsiteX5" fmla="*/ 508000 w 1206500"/>
              <a:gd name="connsiteY5" fmla="*/ 441325 h 542925"/>
              <a:gd name="connsiteX6" fmla="*/ 469900 w 1206500"/>
              <a:gd name="connsiteY6" fmla="*/ 419100 h 542925"/>
              <a:gd name="connsiteX7" fmla="*/ 371475 w 1206500"/>
              <a:gd name="connsiteY7" fmla="*/ 377825 h 542925"/>
              <a:gd name="connsiteX8" fmla="*/ 327025 w 1206500"/>
              <a:gd name="connsiteY8" fmla="*/ 342900 h 542925"/>
              <a:gd name="connsiteX9" fmla="*/ 241300 w 1206500"/>
              <a:gd name="connsiteY9" fmla="*/ 279400 h 542925"/>
              <a:gd name="connsiteX10" fmla="*/ 95250 w 1206500"/>
              <a:gd name="connsiteY10" fmla="*/ 127000 h 542925"/>
              <a:gd name="connsiteX11" fmla="*/ 0 w 1206500"/>
              <a:gd name="connsiteY11" fmla="*/ 0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06500" h="542925">
                <a:moveTo>
                  <a:pt x="0" y="0"/>
                </a:moveTo>
                <a:lnTo>
                  <a:pt x="0" y="530225"/>
                </a:lnTo>
                <a:lnTo>
                  <a:pt x="1206500" y="542925"/>
                </a:lnTo>
                <a:lnTo>
                  <a:pt x="831850" y="523875"/>
                </a:lnTo>
                <a:lnTo>
                  <a:pt x="603250" y="469900"/>
                </a:lnTo>
                <a:lnTo>
                  <a:pt x="508000" y="441325"/>
                </a:lnTo>
                <a:lnTo>
                  <a:pt x="469900" y="419100"/>
                </a:lnTo>
                <a:lnTo>
                  <a:pt x="371475" y="377825"/>
                </a:lnTo>
                <a:lnTo>
                  <a:pt x="327025" y="342900"/>
                </a:lnTo>
                <a:lnTo>
                  <a:pt x="241300" y="279400"/>
                </a:lnTo>
                <a:lnTo>
                  <a:pt x="95250" y="1270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71682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971600" y="548680"/>
            <a:ext cx="8172400" cy="5544616"/>
          </a:xfrm>
        </p:spPr>
        <p:txBody>
          <a:bodyPr>
            <a:normAutofit lnSpcReduction="10000"/>
          </a:bodyPr>
          <a:lstStyle/>
          <a:p>
            <a:r>
              <a:rPr lang="fr-FR" dirty="0"/>
              <a:t>Si p ≃ 0</a:t>
            </a:r>
          </a:p>
          <a:p>
            <a:pPr marL="109728" indent="0">
              <a:buNone/>
            </a:pPr>
            <a:r>
              <a:rPr lang="fr-FR" dirty="0"/>
              <a:t>	</a:t>
            </a:r>
          </a:p>
          <a:p>
            <a:pPr marL="109728" indent="0">
              <a:buNone/>
            </a:pPr>
            <a:r>
              <a:rPr lang="fr-FR" sz="2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 « grande »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Si p ≃ 0,05</a:t>
            </a:r>
          </a:p>
          <a:p>
            <a:endParaRPr lang="fr-FR" dirty="0"/>
          </a:p>
          <a:p>
            <a:pPr marL="109728" indent="0">
              <a:buNone/>
            </a:pPr>
            <a:r>
              <a:rPr lang="fr-FR" sz="2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 « sur le seuil »</a:t>
            </a:r>
          </a:p>
          <a:p>
            <a:pPr marL="109728" indent="0">
              <a:buNone/>
            </a:pPr>
            <a:endParaRPr lang="fr-FR" dirty="0"/>
          </a:p>
          <a:p>
            <a:endParaRPr lang="fr-FR" dirty="0"/>
          </a:p>
          <a:p>
            <a:r>
              <a:rPr lang="fr-FR" dirty="0"/>
              <a:t>Si p ≃ 1</a:t>
            </a:r>
          </a:p>
          <a:p>
            <a:endParaRPr lang="fr-FR" dirty="0"/>
          </a:p>
          <a:p>
            <a:pPr marL="109728" indent="0">
              <a:buNone/>
            </a:pPr>
            <a:r>
              <a:rPr lang="fr-FR" sz="2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 « sous le seuil »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706" y="332656"/>
            <a:ext cx="4248472" cy="2232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476" y="2543585"/>
            <a:ext cx="4110932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4703825"/>
            <a:ext cx="3973901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Flèche vers le bas 10"/>
          <p:cNvSpPr/>
          <p:nvPr/>
        </p:nvSpPr>
        <p:spPr>
          <a:xfrm>
            <a:off x="8473893" y="1340768"/>
            <a:ext cx="202563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Flèche vers le bas 12"/>
          <p:cNvSpPr/>
          <p:nvPr/>
        </p:nvSpPr>
        <p:spPr>
          <a:xfrm>
            <a:off x="7236296" y="2780928"/>
            <a:ext cx="202563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Flèche vers le bas 13"/>
          <p:cNvSpPr/>
          <p:nvPr/>
        </p:nvSpPr>
        <p:spPr>
          <a:xfrm>
            <a:off x="5292080" y="5301208"/>
            <a:ext cx="202563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Forme libre 14"/>
          <p:cNvSpPr/>
          <p:nvPr/>
        </p:nvSpPr>
        <p:spPr>
          <a:xfrm>
            <a:off x="8524875" y="2022475"/>
            <a:ext cx="82550" cy="50843"/>
          </a:xfrm>
          <a:custGeom>
            <a:avLst/>
            <a:gdLst>
              <a:gd name="connsiteX0" fmla="*/ 82550 w 82550"/>
              <a:gd name="connsiteY0" fmla="*/ 47625 h 50843"/>
              <a:gd name="connsiteX1" fmla="*/ 82550 w 82550"/>
              <a:gd name="connsiteY1" fmla="*/ 47625 h 50843"/>
              <a:gd name="connsiteX2" fmla="*/ 0 w 82550"/>
              <a:gd name="connsiteY2" fmla="*/ 50800 h 50843"/>
              <a:gd name="connsiteX3" fmla="*/ 0 w 82550"/>
              <a:gd name="connsiteY3" fmla="*/ 50800 h 50843"/>
              <a:gd name="connsiteX4" fmla="*/ 3175 w 82550"/>
              <a:gd name="connsiteY4" fmla="*/ 0 h 50843"/>
              <a:gd name="connsiteX5" fmla="*/ 82550 w 82550"/>
              <a:gd name="connsiteY5" fmla="*/ 47625 h 50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50" h="50843">
                <a:moveTo>
                  <a:pt x="82550" y="47625"/>
                </a:moveTo>
                <a:lnTo>
                  <a:pt x="82550" y="47625"/>
                </a:lnTo>
                <a:cubicBezTo>
                  <a:pt x="21187" y="51460"/>
                  <a:pt x="48716" y="50800"/>
                  <a:pt x="0" y="50800"/>
                </a:cubicBezTo>
                <a:lnTo>
                  <a:pt x="0" y="50800"/>
                </a:lnTo>
                <a:lnTo>
                  <a:pt x="3175" y="0"/>
                </a:lnTo>
                <a:lnTo>
                  <a:pt x="82550" y="4762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Forme libre 15"/>
          <p:cNvSpPr/>
          <p:nvPr/>
        </p:nvSpPr>
        <p:spPr>
          <a:xfrm>
            <a:off x="7331075" y="3702050"/>
            <a:ext cx="1206500" cy="542925"/>
          </a:xfrm>
          <a:custGeom>
            <a:avLst/>
            <a:gdLst>
              <a:gd name="connsiteX0" fmla="*/ 0 w 1206500"/>
              <a:gd name="connsiteY0" fmla="*/ 0 h 542925"/>
              <a:gd name="connsiteX1" fmla="*/ 0 w 1206500"/>
              <a:gd name="connsiteY1" fmla="*/ 530225 h 542925"/>
              <a:gd name="connsiteX2" fmla="*/ 1206500 w 1206500"/>
              <a:gd name="connsiteY2" fmla="*/ 542925 h 542925"/>
              <a:gd name="connsiteX3" fmla="*/ 831850 w 1206500"/>
              <a:gd name="connsiteY3" fmla="*/ 523875 h 542925"/>
              <a:gd name="connsiteX4" fmla="*/ 603250 w 1206500"/>
              <a:gd name="connsiteY4" fmla="*/ 469900 h 542925"/>
              <a:gd name="connsiteX5" fmla="*/ 508000 w 1206500"/>
              <a:gd name="connsiteY5" fmla="*/ 441325 h 542925"/>
              <a:gd name="connsiteX6" fmla="*/ 469900 w 1206500"/>
              <a:gd name="connsiteY6" fmla="*/ 419100 h 542925"/>
              <a:gd name="connsiteX7" fmla="*/ 371475 w 1206500"/>
              <a:gd name="connsiteY7" fmla="*/ 377825 h 542925"/>
              <a:gd name="connsiteX8" fmla="*/ 327025 w 1206500"/>
              <a:gd name="connsiteY8" fmla="*/ 342900 h 542925"/>
              <a:gd name="connsiteX9" fmla="*/ 241300 w 1206500"/>
              <a:gd name="connsiteY9" fmla="*/ 279400 h 542925"/>
              <a:gd name="connsiteX10" fmla="*/ 95250 w 1206500"/>
              <a:gd name="connsiteY10" fmla="*/ 127000 h 542925"/>
              <a:gd name="connsiteX11" fmla="*/ 0 w 1206500"/>
              <a:gd name="connsiteY11" fmla="*/ 0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06500" h="542925">
                <a:moveTo>
                  <a:pt x="0" y="0"/>
                </a:moveTo>
                <a:lnTo>
                  <a:pt x="0" y="530225"/>
                </a:lnTo>
                <a:lnTo>
                  <a:pt x="1206500" y="542925"/>
                </a:lnTo>
                <a:lnTo>
                  <a:pt x="831850" y="523875"/>
                </a:lnTo>
                <a:lnTo>
                  <a:pt x="603250" y="469900"/>
                </a:lnTo>
                <a:lnTo>
                  <a:pt x="508000" y="441325"/>
                </a:lnTo>
                <a:lnTo>
                  <a:pt x="469900" y="419100"/>
                </a:lnTo>
                <a:lnTo>
                  <a:pt x="371475" y="377825"/>
                </a:lnTo>
                <a:lnTo>
                  <a:pt x="327025" y="342900"/>
                </a:lnTo>
                <a:lnTo>
                  <a:pt x="241300" y="279400"/>
                </a:lnTo>
                <a:lnTo>
                  <a:pt x="95250" y="1270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Forme libre 16"/>
          <p:cNvSpPr/>
          <p:nvPr/>
        </p:nvSpPr>
        <p:spPr>
          <a:xfrm>
            <a:off x="5391150" y="4781550"/>
            <a:ext cx="3073400" cy="1568450"/>
          </a:xfrm>
          <a:custGeom>
            <a:avLst/>
            <a:gdLst>
              <a:gd name="connsiteX0" fmla="*/ 0 w 3073400"/>
              <a:gd name="connsiteY0" fmla="*/ 1289050 h 1568450"/>
              <a:gd name="connsiteX1" fmla="*/ 3175 w 3073400"/>
              <a:gd name="connsiteY1" fmla="*/ 1549400 h 1568450"/>
              <a:gd name="connsiteX2" fmla="*/ 3073400 w 3073400"/>
              <a:gd name="connsiteY2" fmla="*/ 1568450 h 1568450"/>
              <a:gd name="connsiteX3" fmla="*/ 2660650 w 3073400"/>
              <a:gd name="connsiteY3" fmla="*/ 1555750 h 1568450"/>
              <a:gd name="connsiteX4" fmla="*/ 2390775 w 3073400"/>
              <a:gd name="connsiteY4" fmla="*/ 1485900 h 1568450"/>
              <a:gd name="connsiteX5" fmla="*/ 2244725 w 3073400"/>
              <a:gd name="connsiteY5" fmla="*/ 1393825 h 1568450"/>
              <a:gd name="connsiteX6" fmla="*/ 2054225 w 3073400"/>
              <a:gd name="connsiteY6" fmla="*/ 1222375 h 1568450"/>
              <a:gd name="connsiteX7" fmla="*/ 1946275 w 3073400"/>
              <a:gd name="connsiteY7" fmla="*/ 1095375 h 1568450"/>
              <a:gd name="connsiteX8" fmla="*/ 1860550 w 3073400"/>
              <a:gd name="connsiteY8" fmla="*/ 971550 h 1568450"/>
              <a:gd name="connsiteX9" fmla="*/ 1765300 w 3073400"/>
              <a:gd name="connsiteY9" fmla="*/ 835025 h 1568450"/>
              <a:gd name="connsiteX10" fmla="*/ 1670050 w 3073400"/>
              <a:gd name="connsiteY10" fmla="*/ 673100 h 1568450"/>
              <a:gd name="connsiteX11" fmla="*/ 1584325 w 3073400"/>
              <a:gd name="connsiteY11" fmla="*/ 533400 h 1568450"/>
              <a:gd name="connsiteX12" fmla="*/ 1504950 w 3073400"/>
              <a:gd name="connsiteY12" fmla="*/ 409575 h 1568450"/>
              <a:gd name="connsiteX13" fmla="*/ 1419225 w 3073400"/>
              <a:gd name="connsiteY13" fmla="*/ 276225 h 1568450"/>
              <a:gd name="connsiteX14" fmla="*/ 1327150 w 3073400"/>
              <a:gd name="connsiteY14" fmla="*/ 155575 h 1568450"/>
              <a:gd name="connsiteX15" fmla="*/ 1273175 w 3073400"/>
              <a:gd name="connsiteY15" fmla="*/ 98425 h 1568450"/>
              <a:gd name="connsiteX16" fmla="*/ 1174750 w 3073400"/>
              <a:gd name="connsiteY16" fmla="*/ 31750 h 1568450"/>
              <a:gd name="connsiteX17" fmla="*/ 1117600 w 3073400"/>
              <a:gd name="connsiteY17" fmla="*/ 6350 h 1568450"/>
              <a:gd name="connsiteX18" fmla="*/ 1073150 w 3073400"/>
              <a:gd name="connsiteY18" fmla="*/ 0 h 1568450"/>
              <a:gd name="connsiteX19" fmla="*/ 993775 w 3073400"/>
              <a:gd name="connsiteY19" fmla="*/ 12700 h 1568450"/>
              <a:gd name="connsiteX20" fmla="*/ 939800 w 3073400"/>
              <a:gd name="connsiteY20" fmla="*/ 34925 h 1568450"/>
              <a:gd name="connsiteX21" fmla="*/ 885825 w 3073400"/>
              <a:gd name="connsiteY21" fmla="*/ 76200 h 1568450"/>
              <a:gd name="connsiteX22" fmla="*/ 815975 w 3073400"/>
              <a:gd name="connsiteY22" fmla="*/ 142875 h 1568450"/>
              <a:gd name="connsiteX23" fmla="*/ 742950 w 3073400"/>
              <a:gd name="connsiteY23" fmla="*/ 225425 h 1568450"/>
              <a:gd name="connsiteX24" fmla="*/ 679450 w 3073400"/>
              <a:gd name="connsiteY24" fmla="*/ 320675 h 1568450"/>
              <a:gd name="connsiteX25" fmla="*/ 587375 w 3073400"/>
              <a:gd name="connsiteY25" fmla="*/ 457200 h 1568450"/>
              <a:gd name="connsiteX26" fmla="*/ 517525 w 3073400"/>
              <a:gd name="connsiteY26" fmla="*/ 568325 h 1568450"/>
              <a:gd name="connsiteX27" fmla="*/ 441325 w 3073400"/>
              <a:gd name="connsiteY27" fmla="*/ 698500 h 1568450"/>
              <a:gd name="connsiteX28" fmla="*/ 342900 w 3073400"/>
              <a:gd name="connsiteY28" fmla="*/ 863600 h 1568450"/>
              <a:gd name="connsiteX29" fmla="*/ 288925 w 3073400"/>
              <a:gd name="connsiteY29" fmla="*/ 933450 h 1568450"/>
              <a:gd name="connsiteX30" fmla="*/ 200025 w 3073400"/>
              <a:gd name="connsiteY30" fmla="*/ 1063625 h 1568450"/>
              <a:gd name="connsiteX31" fmla="*/ 130175 w 3073400"/>
              <a:gd name="connsiteY31" fmla="*/ 1152525 h 1568450"/>
              <a:gd name="connsiteX32" fmla="*/ 79375 w 3073400"/>
              <a:gd name="connsiteY32" fmla="*/ 1209675 h 1568450"/>
              <a:gd name="connsiteX33" fmla="*/ 0 w 3073400"/>
              <a:gd name="connsiteY33" fmla="*/ 128905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073400" h="1568450">
                <a:moveTo>
                  <a:pt x="0" y="1289050"/>
                </a:moveTo>
                <a:cubicBezTo>
                  <a:pt x="1058" y="1375833"/>
                  <a:pt x="2117" y="1462617"/>
                  <a:pt x="3175" y="1549400"/>
                </a:cubicBezTo>
                <a:lnTo>
                  <a:pt x="3073400" y="1568450"/>
                </a:lnTo>
                <a:lnTo>
                  <a:pt x="2660650" y="1555750"/>
                </a:lnTo>
                <a:lnTo>
                  <a:pt x="2390775" y="1485900"/>
                </a:lnTo>
                <a:lnTo>
                  <a:pt x="2244725" y="1393825"/>
                </a:lnTo>
                <a:lnTo>
                  <a:pt x="2054225" y="1222375"/>
                </a:lnTo>
                <a:lnTo>
                  <a:pt x="1946275" y="1095375"/>
                </a:lnTo>
                <a:lnTo>
                  <a:pt x="1860550" y="971550"/>
                </a:lnTo>
                <a:lnTo>
                  <a:pt x="1765300" y="835025"/>
                </a:lnTo>
                <a:lnTo>
                  <a:pt x="1670050" y="673100"/>
                </a:lnTo>
                <a:lnTo>
                  <a:pt x="1584325" y="533400"/>
                </a:lnTo>
                <a:lnTo>
                  <a:pt x="1504950" y="409575"/>
                </a:lnTo>
                <a:lnTo>
                  <a:pt x="1419225" y="276225"/>
                </a:lnTo>
                <a:lnTo>
                  <a:pt x="1327150" y="155575"/>
                </a:lnTo>
                <a:lnTo>
                  <a:pt x="1273175" y="98425"/>
                </a:lnTo>
                <a:lnTo>
                  <a:pt x="1174750" y="31750"/>
                </a:lnTo>
                <a:lnTo>
                  <a:pt x="1117600" y="6350"/>
                </a:lnTo>
                <a:lnTo>
                  <a:pt x="1073150" y="0"/>
                </a:lnTo>
                <a:lnTo>
                  <a:pt x="993775" y="12700"/>
                </a:lnTo>
                <a:lnTo>
                  <a:pt x="939800" y="34925"/>
                </a:lnTo>
                <a:lnTo>
                  <a:pt x="885825" y="76200"/>
                </a:lnTo>
                <a:lnTo>
                  <a:pt x="815975" y="142875"/>
                </a:lnTo>
                <a:lnTo>
                  <a:pt x="742950" y="225425"/>
                </a:lnTo>
                <a:lnTo>
                  <a:pt x="679450" y="320675"/>
                </a:lnTo>
                <a:lnTo>
                  <a:pt x="587375" y="457200"/>
                </a:lnTo>
                <a:lnTo>
                  <a:pt x="517525" y="568325"/>
                </a:lnTo>
                <a:lnTo>
                  <a:pt x="441325" y="698500"/>
                </a:lnTo>
                <a:lnTo>
                  <a:pt x="342900" y="863600"/>
                </a:lnTo>
                <a:lnTo>
                  <a:pt x="288925" y="933450"/>
                </a:lnTo>
                <a:lnTo>
                  <a:pt x="200025" y="1063625"/>
                </a:lnTo>
                <a:lnTo>
                  <a:pt x="130175" y="1152525"/>
                </a:lnTo>
                <a:lnTo>
                  <a:pt x="79375" y="1209675"/>
                </a:lnTo>
                <a:lnTo>
                  <a:pt x="0" y="128905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716825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Interprétation: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La p.valeur, un indicateur de la position de la statistique. Donc nous indique </a:t>
            </a:r>
            <a:r>
              <a:rPr lang="fr-FR" b="1" i="1" u="sng" dirty="0">
                <a:solidFill>
                  <a:srgbClr val="0070C0"/>
                </a:solidFill>
              </a:rPr>
              <a:t>l’éloignement des moyennes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/>
              <a:t>Utilisé dans la plupart des revues médicales</a:t>
            </a:r>
          </a:p>
          <a:p>
            <a:pPr marL="109728" indent="0">
              <a:buNone/>
            </a:pPr>
            <a:endParaRPr lang="fr-FR" dirty="0"/>
          </a:p>
          <a:p>
            <a:pPr marL="109728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p.valeur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060848"/>
            <a:ext cx="8100392" cy="929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84</a:t>
            </a:fld>
            <a:endParaRPr lang="fr-FR"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827584" y="2060848"/>
            <a:ext cx="348555" cy="9652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731832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p.valeur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19" y="1340768"/>
            <a:ext cx="8523053" cy="43786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85</a:t>
            </a:fld>
            <a:endParaRPr lang="fr-FR" dirty="0"/>
          </a:p>
        </p:txBody>
      </p:sp>
      <p:sp>
        <p:nvSpPr>
          <p:cNvPr id="2" name="Ellipse 1"/>
          <p:cNvSpPr/>
          <p:nvPr/>
        </p:nvSpPr>
        <p:spPr>
          <a:xfrm>
            <a:off x="1835696" y="3140968"/>
            <a:ext cx="2016224" cy="64807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Ellipse 5"/>
          <p:cNvSpPr/>
          <p:nvPr/>
        </p:nvSpPr>
        <p:spPr>
          <a:xfrm>
            <a:off x="1475656" y="4797152"/>
            <a:ext cx="2016224" cy="50405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836717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On parle parfois de tests non-paramétriques et de tests paramétriques.</a:t>
            </a:r>
          </a:p>
          <a:p>
            <a:endParaRPr lang="fr-FR" dirty="0"/>
          </a:p>
          <a:p>
            <a:r>
              <a:rPr lang="fr-FR" dirty="0"/>
              <a:t>La différence réside dans la méthode.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Les tests </a:t>
            </a:r>
            <a:r>
              <a:rPr lang="fr-FR" b="1" i="1" u="sng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paramétriques</a:t>
            </a:r>
            <a:r>
              <a:rPr lang="fr-F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fr-FR" dirty="0"/>
              <a:t>sont des tests qui se basent sur des « lois »</a:t>
            </a:r>
          </a:p>
          <a:p>
            <a:endParaRPr lang="fr-FR" dirty="0"/>
          </a:p>
          <a:p>
            <a:r>
              <a:rPr lang="fr-FR" dirty="0"/>
              <a:t>Les tests </a:t>
            </a:r>
            <a:r>
              <a:rPr lang="fr-FR" b="1" i="1" u="sng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non-paramétriques </a:t>
            </a:r>
            <a:r>
              <a:rPr lang="fr-FR" dirty="0"/>
              <a:t>sont des tests qui utilisent des méthodes différentes pour comparer deux choses, ou choisir l’hypothèse</a:t>
            </a:r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Tests paramétriques et non-paramétriques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715892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268760"/>
            <a:ext cx="8363272" cy="1584176"/>
          </a:xfrm>
        </p:spPr>
        <p:txBody>
          <a:bodyPr>
            <a:normAutofit lnSpcReduction="10000"/>
          </a:bodyPr>
          <a:lstStyle/>
          <a:p>
            <a:r>
              <a:rPr lang="fr-FR" dirty="0">
                <a:solidFill>
                  <a:srgbClr val="0070C0"/>
                </a:solidFill>
              </a:rPr>
              <a:t>Comparer une ou deux moyennes</a:t>
            </a:r>
          </a:p>
          <a:p>
            <a:pPr lvl="2"/>
            <a:r>
              <a:rPr lang="fr-FR" dirty="0"/>
              <a:t>Test de Student </a:t>
            </a:r>
          </a:p>
          <a:p>
            <a:pPr lvl="2"/>
            <a:r>
              <a:rPr lang="fr-FR" dirty="0"/>
              <a:t>Test z</a:t>
            </a:r>
          </a:p>
          <a:p>
            <a:pPr lvl="2"/>
            <a:r>
              <a:rPr lang="fr-FR" dirty="0"/>
              <a:t>Test de Mann-Whitney Wilcoxon	</a:t>
            </a:r>
          </a:p>
          <a:p>
            <a:pPr marL="630936" lvl="2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principaux tests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Espace réservé du contenu 1"/>
              <p:cNvSpPr txBox="1">
                <a:spLocks/>
              </p:cNvSpPr>
              <p:nvPr/>
            </p:nvSpPr>
            <p:spPr>
              <a:xfrm>
                <a:off x="467544" y="2852936"/>
                <a:ext cx="8352928" cy="1238608"/>
              </a:xfrm>
              <a:prstGeom prst="rect">
                <a:avLst/>
              </a:prstGeom>
            </p:spPr>
            <p:txBody>
              <a:bodyPr vert="horz">
                <a:normAutofit lnSpcReduction="10000"/>
              </a:bodyPr>
              <a:lstStyle>
                <a:lvl1pPr marL="365760" indent="-256032" algn="l" rtl="0" eaLnBrk="1" latinLnBrk="0" hangingPunct="1">
                  <a:spcBef>
                    <a:spcPts val="400"/>
                  </a:spcBef>
                  <a:spcAft>
                    <a:spcPts val="0"/>
                  </a:spcAft>
                  <a:buClr>
                    <a:schemeClr val="accent1"/>
                  </a:buClr>
                  <a:buSzPct val="68000"/>
                  <a:buFont typeface="Wingdings 3"/>
                  <a:buChar char=""/>
                  <a:defRPr kumimoji="0" sz="2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1792" indent="-228600" algn="l" rtl="0" eaLnBrk="1" latinLnBrk="0" hangingPunct="1">
                  <a:spcBef>
                    <a:spcPts val="324"/>
                  </a:spcBef>
                  <a:buClr>
                    <a:schemeClr val="accent1"/>
                  </a:buClr>
                  <a:buFont typeface="Verdana"/>
                  <a:buChar char="◦"/>
                  <a:defRPr kumimoji="0"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9536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SzPct val="100000"/>
                  <a:buFont typeface="Wingdings 2"/>
                  <a:buChar char=""/>
                  <a:defRPr kumimoji="0"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143000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Font typeface="Wingdings 2"/>
                  <a:buChar char=""/>
                  <a:defRPr kumimoji="0"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Font typeface="Wingdings 2"/>
                  <a:buChar char="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2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574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2860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fr-FR" dirty="0">
                    <a:solidFill>
                      <a:srgbClr val="0070C0"/>
                    </a:solidFill>
                  </a:rPr>
                  <a:t>Comparer une ou deux proportions</a:t>
                </a:r>
              </a:p>
              <a:p>
                <a:pPr lvl="2"/>
                <a:r>
                  <a:rPr lang="fr-FR" dirty="0"/>
                  <a:t>Test z</a:t>
                </a:r>
              </a:p>
              <a:p>
                <a:pPr lvl="2"/>
                <a:r>
                  <a:rPr lang="fr-FR" dirty="0"/>
                  <a:t>Test du         			(</a:t>
                </a:r>
                <a14:m>
                  <m:oMath xmlns:m="http://schemas.openxmlformats.org/officeDocument/2006/math">
                    <m:r>
                      <a:rPr lang="fr-FR" i="1" smtClean="0">
                        <a:latin typeface="Cambria Math"/>
                        <a:ea typeface="Cambria Math"/>
                      </a:rPr>
                      <m:t>≥</m:t>
                    </m:r>
                  </m:oMath>
                </a14:m>
                <a:r>
                  <a:rPr lang="fr-FR" dirty="0"/>
                  <a:t> 2 variables qualitatives)</a:t>
                </a:r>
              </a:p>
              <a:p>
                <a:pPr marL="630936" lvl="2" indent="0">
                  <a:buFont typeface="Wingdings 2"/>
                  <a:buNone/>
                </a:pPr>
                <a:endParaRPr lang="fr-FR" dirty="0"/>
              </a:p>
            </p:txBody>
          </p:sp>
        </mc:Choice>
        <mc:Fallback xmlns="">
          <p:sp>
            <p:nvSpPr>
              <p:cNvPr id="4" name="Espace réservé du contenu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2852936"/>
                <a:ext cx="8352928" cy="1238608"/>
              </a:xfrm>
              <a:prstGeom prst="rect">
                <a:avLst/>
              </a:prstGeom>
              <a:blipFill rotWithShape="1">
                <a:blip r:embed="rId2" cstate="print"/>
                <a:stretch>
                  <a:fillRect t="-6897" b="-246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501008"/>
            <a:ext cx="511041" cy="590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contenu 1"/>
          <p:cNvSpPr txBox="1">
            <a:spLocks/>
          </p:cNvSpPr>
          <p:nvPr/>
        </p:nvSpPr>
        <p:spPr>
          <a:xfrm>
            <a:off x="539552" y="4149080"/>
            <a:ext cx="8064896" cy="1584176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>
                <a:solidFill>
                  <a:srgbClr val="0070C0"/>
                </a:solidFill>
              </a:rPr>
              <a:t>Tester le lien entre deux variables</a:t>
            </a:r>
          </a:p>
          <a:p>
            <a:pPr lvl="2"/>
            <a:r>
              <a:rPr lang="fr-FR" dirty="0"/>
              <a:t>Test de corrélation 		(variables quantitatives)</a:t>
            </a:r>
          </a:p>
          <a:p>
            <a:pPr lvl="2"/>
            <a:r>
              <a:rPr lang="fr-FR" dirty="0"/>
              <a:t>Test du         			(variables qualitatives)</a:t>
            </a:r>
          </a:p>
          <a:p>
            <a:pPr lvl="2"/>
            <a:r>
              <a:rPr lang="fr-FR" dirty="0"/>
              <a:t>Test de Fisher exact		(variables qualitatives)</a:t>
            </a:r>
          </a:p>
          <a:p>
            <a:pPr marL="630936" lvl="2" indent="0">
              <a:buNone/>
            </a:pPr>
            <a:endParaRPr lang="fr-FR" dirty="0"/>
          </a:p>
          <a:p>
            <a:pPr marL="630936" lvl="2" indent="0">
              <a:buFont typeface="Wingdings 2"/>
              <a:buNone/>
            </a:pPr>
            <a:endParaRPr lang="fr-FR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923" y="4869160"/>
            <a:ext cx="361516" cy="417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9391896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268760"/>
            <a:ext cx="8363272" cy="1584176"/>
          </a:xfrm>
        </p:spPr>
        <p:txBody>
          <a:bodyPr>
            <a:normAutofit lnSpcReduction="10000"/>
          </a:bodyPr>
          <a:lstStyle/>
          <a:p>
            <a:r>
              <a:rPr lang="fr-FR" dirty="0">
                <a:solidFill>
                  <a:srgbClr val="0070C0"/>
                </a:solidFill>
              </a:rPr>
              <a:t>Comparer une ou deux moyennes</a:t>
            </a:r>
          </a:p>
          <a:p>
            <a:pPr lvl="2"/>
            <a:r>
              <a:rPr lang="fr-FR" dirty="0"/>
              <a:t>Test de Student </a:t>
            </a:r>
          </a:p>
          <a:p>
            <a:pPr lvl="2"/>
            <a:r>
              <a:rPr lang="fr-FR" dirty="0"/>
              <a:t>Test z</a:t>
            </a:r>
          </a:p>
          <a:p>
            <a:pPr lvl="2"/>
            <a:r>
              <a:rPr lang="fr-FR" dirty="0"/>
              <a:t>Test de Mann-Whitney Wilcoxon	</a:t>
            </a:r>
          </a:p>
          <a:p>
            <a:pPr marL="630936" lvl="2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principaux tests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Espace réservé du contenu 1"/>
              <p:cNvSpPr txBox="1">
                <a:spLocks/>
              </p:cNvSpPr>
              <p:nvPr/>
            </p:nvSpPr>
            <p:spPr>
              <a:xfrm>
                <a:off x="467544" y="2852936"/>
                <a:ext cx="8352928" cy="1238608"/>
              </a:xfrm>
              <a:prstGeom prst="rect">
                <a:avLst/>
              </a:prstGeom>
            </p:spPr>
            <p:txBody>
              <a:bodyPr vert="horz">
                <a:normAutofit lnSpcReduction="10000"/>
              </a:bodyPr>
              <a:lstStyle>
                <a:lvl1pPr marL="365760" indent="-256032" algn="l" rtl="0" eaLnBrk="1" latinLnBrk="0" hangingPunct="1">
                  <a:spcBef>
                    <a:spcPts val="400"/>
                  </a:spcBef>
                  <a:spcAft>
                    <a:spcPts val="0"/>
                  </a:spcAft>
                  <a:buClr>
                    <a:schemeClr val="accent1"/>
                  </a:buClr>
                  <a:buSzPct val="68000"/>
                  <a:buFont typeface="Wingdings 3"/>
                  <a:buChar char=""/>
                  <a:defRPr kumimoji="0" sz="2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1792" indent="-228600" algn="l" rtl="0" eaLnBrk="1" latinLnBrk="0" hangingPunct="1">
                  <a:spcBef>
                    <a:spcPts val="324"/>
                  </a:spcBef>
                  <a:buClr>
                    <a:schemeClr val="accent1"/>
                  </a:buClr>
                  <a:buFont typeface="Verdana"/>
                  <a:buChar char="◦"/>
                  <a:defRPr kumimoji="0"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9536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SzPct val="100000"/>
                  <a:buFont typeface="Wingdings 2"/>
                  <a:buChar char=""/>
                  <a:defRPr kumimoji="0"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143000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Font typeface="Wingdings 2"/>
                  <a:buChar char=""/>
                  <a:defRPr kumimoji="0"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Font typeface="Wingdings 2"/>
                  <a:buChar char="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2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574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2860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fr-FR" dirty="0">
                    <a:solidFill>
                      <a:srgbClr val="0070C0"/>
                    </a:solidFill>
                  </a:rPr>
                  <a:t>Comparer une ou deux proportions</a:t>
                </a:r>
              </a:p>
              <a:p>
                <a:pPr lvl="2"/>
                <a:r>
                  <a:rPr lang="fr-FR" dirty="0"/>
                  <a:t>Test z</a:t>
                </a:r>
              </a:p>
              <a:p>
                <a:pPr lvl="2"/>
                <a:r>
                  <a:rPr lang="fr-FR" dirty="0"/>
                  <a:t>Test du         			(</a:t>
                </a:r>
                <a14:m>
                  <m:oMath xmlns:m="http://schemas.openxmlformats.org/officeDocument/2006/math">
                    <m:r>
                      <a:rPr lang="fr-FR" i="1" smtClean="0">
                        <a:latin typeface="Cambria Math"/>
                        <a:ea typeface="Cambria Math"/>
                      </a:rPr>
                      <m:t>≥</m:t>
                    </m:r>
                  </m:oMath>
                </a14:m>
                <a:r>
                  <a:rPr lang="fr-FR" dirty="0"/>
                  <a:t> 2 variables qualitatives)</a:t>
                </a:r>
              </a:p>
              <a:p>
                <a:pPr marL="630936" lvl="2" indent="0">
                  <a:buFont typeface="Wingdings 2"/>
                  <a:buNone/>
                </a:pPr>
                <a:endParaRPr lang="fr-FR" dirty="0"/>
              </a:p>
            </p:txBody>
          </p:sp>
        </mc:Choice>
        <mc:Fallback xmlns="">
          <p:sp>
            <p:nvSpPr>
              <p:cNvPr id="4" name="Espace réservé du contenu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2852936"/>
                <a:ext cx="8352928" cy="1238608"/>
              </a:xfrm>
              <a:prstGeom prst="rect">
                <a:avLst/>
              </a:prstGeom>
              <a:blipFill rotWithShape="1">
                <a:blip r:embed="rId2" cstate="print"/>
                <a:stretch>
                  <a:fillRect t="-6897" b="-246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501008"/>
            <a:ext cx="511041" cy="590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contenu 1"/>
          <p:cNvSpPr txBox="1">
            <a:spLocks/>
          </p:cNvSpPr>
          <p:nvPr/>
        </p:nvSpPr>
        <p:spPr>
          <a:xfrm>
            <a:off x="539552" y="4149080"/>
            <a:ext cx="8064896" cy="1584176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>
                <a:solidFill>
                  <a:srgbClr val="0070C0"/>
                </a:solidFill>
              </a:rPr>
              <a:t>Tester le lien entre deux variables</a:t>
            </a:r>
          </a:p>
          <a:p>
            <a:pPr lvl="2"/>
            <a:r>
              <a:rPr lang="fr-FR" dirty="0"/>
              <a:t>Test de corrélation 		(variables quantitatives)</a:t>
            </a:r>
          </a:p>
          <a:p>
            <a:pPr lvl="2"/>
            <a:r>
              <a:rPr lang="fr-FR" dirty="0"/>
              <a:t>Test du         			(variables qualitatives)</a:t>
            </a:r>
          </a:p>
          <a:p>
            <a:pPr lvl="2"/>
            <a:r>
              <a:rPr lang="fr-FR" dirty="0"/>
              <a:t>Test de Fisher exact		(variables qualitatives)</a:t>
            </a:r>
          </a:p>
          <a:p>
            <a:pPr marL="630936" lvl="2" indent="0">
              <a:buNone/>
            </a:pPr>
            <a:endParaRPr lang="fr-FR" dirty="0"/>
          </a:p>
          <a:p>
            <a:pPr marL="630936" lvl="2" indent="0">
              <a:buFont typeface="Wingdings 2"/>
              <a:buNone/>
            </a:pPr>
            <a:endParaRPr lang="fr-FR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923" y="4869160"/>
            <a:ext cx="361516" cy="417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115616" y="1700808"/>
            <a:ext cx="2592288" cy="360040"/>
          </a:xfrm>
          <a:prstGeom prst="rect">
            <a:avLst/>
          </a:prstGeom>
          <a:noFill/>
          <a:ln w="381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1109827" y="2033228"/>
            <a:ext cx="2592288" cy="360040"/>
          </a:xfrm>
          <a:prstGeom prst="rect">
            <a:avLst/>
          </a:prstGeom>
          <a:noFill/>
          <a:ln w="381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1115616" y="3212976"/>
            <a:ext cx="2592288" cy="360040"/>
          </a:xfrm>
          <a:prstGeom prst="rect">
            <a:avLst/>
          </a:prstGeom>
          <a:noFill/>
          <a:ln w="381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1109827" y="3579394"/>
            <a:ext cx="2592288" cy="512149"/>
          </a:xfrm>
          <a:prstGeom prst="rect">
            <a:avLst/>
          </a:prstGeom>
          <a:noFill/>
          <a:ln w="381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 11"/>
          <p:cNvSpPr/>
          <p:nvPr/>
        </p:nvSpPr>
        <p:spPr>
          <a:xfrm>
            <a:off x="1109827" y="4509120"/>
            <a:ext cx="2886109" cy="360040"/>
          </a:xfrm>
          <a:prstGeom prst="rect">
            <a:avLst/>
          </a:prstGeom>
          <a:noFill/>
          <a:ln w="381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Rectangle 12"/>
          <p:cNvSpPr/>
          <p:nvPr/>
        </p:nvSpPr>
        <p:spPr>
          <a:xfrm>
            <a:off x="1109826" y="4898016"/>
            <a:ext cx="2886109" cy="360040"/>
          </a:xfrm>
          <a:prstGeom prst="rect">
            <a:avLst/>
          </a:prstGeom>
          <a:noFill/>
          <a:ln w="381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14" name="Connecteur droit avec flèche 13"/>
          <p:cNvCxnSpPr>
            <a:endCxn id="5" idx="3"/>
          </p:cNvCxnSpPr>
          <p:nvPr/>
        </p:nvCxnSpPr>
        <p:spPr>
          <a:xfrm flipH="1">
            <a:off x="3707904" y="1880828"/>
            <a:ext cx="3024336" cy="0"/>
          </a:xfrm>
          <a:prstGeom prst="straightConnector1">
            <a:avLst/>
          </a:prstGeom>
          <a:ln w="508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/>
          <p:nvPr/>
        </p:nvCxnSpPr>
        <p:spPr>
          <a:xfrm flipH="1">
            <a:off x="3707904" y="1880828"/>
            <a:ext cx="3024336" cy="252028"/>
          </a:xfrm>
          <a:prstGeom prst="straightConnector1">
            <a:avLst/>
          </a:prstGeom>
          <a:ln w="508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/>
          <p:nvPr/>
        </p:nvCxnSpPr>
        <p:spPr>
          <a:xfrm flipH="1">
            <a:off x="3707904" y="1880828"/>
            <a:ext cx="3024336" cy="1602409"/>
          </a:xfrm>
          <a:prstGeom prst="straightConnector1">
            <a:avLst/>
          </a:prstGeom>
          <a:ln w="508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/>
          <p:nvPr/>
        </p:nvCxnSpPr>
        <p:spPr>
          <a:xfrm flipH="1">
            <a:off x="4139952" y="1880828"/>
            <a:ext cx="2592288" cy="3017188"/>
          </a:xfrm>
          <a:prstGeom prst="straightConnector1">
            <a:avLst/>
          </a:prstGeom>
          <a:ln w="508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471474" y="1234497"/>
            <a:ext cx="2672526" cy="129266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fr-FR" sz="2400" b="1" cap="all" spc="0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Tests</a:t>
            </a:r>
            <a:r>
              <a:rPr lang="fr-FR" sz="5400" b="1" cap="all" spc="0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 </a:t>
            </a:r>
          </a:p>
          <a:p>
            <a:pPr algn="ctr"/>
            <a:r>
              <a:rPr lang="fr-FR" sz="2400" b="1" cap="all" spc="0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paramétriques</a:t>
            </a:r>
            <a:endParaRPr lang="fr-FR" sz="54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416859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268760"/>
            <a:ext cx="8363272" cy="1584176"/>
          </a:xfrm>
        </p:spPr>
        <p:txBody>
          <a:bodyPr>
            <a:normAutofit lnSpcReduction="10000"/>
          </a:bodyPr>
          <a:lstStyle/>
          <a:p>
            <a:r>
              <a:rPr lang="fr-FR" dirty="0">
                <a:solidFill>
                  <a:srgbClr val="0070C0"/>
                </a:solidFill>
              </a:rPr>
              <a:t>Comparer une ou deux moyennes</a:t>
            </a:r>
          </a:p>
          <a:p>
            <a:pPr lvl="2"/>
            <a:r>
              <a:rPr lang="fr-FR" dirty="0"/>
              <a:t>Test de Student </a:t>
            </a:r>
          </a:p>
          <a:p>
            <a:pPr lvl="2"/>
            <a:r>
              <a:rPr lang="fr-FR" dirty="0"/>
              <a:t>Test z</a:t>
            </a:r>
          </a:p>
          <a:p>
            <a:pPr lvl="2"/>
            <a:r>
              <a:rPr lang="fr-FR" dirty="0"/>
              <a:t>Test de Mann-Whitney Wilcoxon	</a:t>
            </a:r>
          </a:p>
          <a:p>
            <a:pPr marL="630936" lvl="2" indent="0"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principaux tests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Espace réservé du contenu 1"/>
              <p:cNvSpPr txBox="1">
                <a:spLocks/>
              </p:cNvSpPr>
              <p:nvPr/>
            </p:nvSpPr>
            <p:spPr>
              <a:xfrm>
                <a:off x="467544" y="2852936"/>
                <a:ext cx="8352928" cy="1238608"/>
              </a:xfrm>
              <a:prstGeom prst="rect">
                <a:avLst/>
              </a:prstGeom>
            </p:spPr>
            <p:txBody>
              <a:bodyPr vert="horz">
                <a:normAutofit lnSpcReduction="10000"/>
              </a:bodyPr>
              <a:lstStyle>
                <a:lvl1pPr marL="365760" indent="-256032" algn="l" rtl="0" eaLnBrk="1" latinLnBrk="0" hangingPunct="1">
                  <a:spcBef>
                    <a:spcPts val="400"/>
                  </a:spcBef>
                  <a:spcAft>
                    <a:spcPts val="0"/>
                  </a:spcAft>
                  <a:buClr>
                    <a:schemeClr val="accent1"/>
                  </a:buClr>
                  <a:buSzPct val="68000"/>
                  <a:buFont typeface="Wingdings 3"/>
                  <a:buChar char=""/>
                  <a:defRPr kumimoji="0" sz="2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1792" indent="-228600" algn="l" rtl="0" eaLnBrk="1" latinLnBrk="0" hangingPunct="1">
                  <a:spcBef>
                    <a:spcPts val="324"/>
                  </a:spcBef>
                  <a:buClr>
                    <a:schemeClr val="accent1"/>
                  </a:buClr>
                  <a:buFont typeface="Verdana"/>
                  <a:buChar char="◦"/>
                  <a:defRPr kumimoji="0"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9536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SzPct val="100000"/>
                  <a:buFont typeface="Wingdings 2"/>
                  <a:buChar char=""/>
                  <a:defRPr kumimoji="0"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143000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Font typeface="Wingdings 2"/>
                  <a:buChar char=""/>
                  <a:defRPr kumimoji="0"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1" latinLnBrk="0" hangingPunct="1">
                  <a:spcBef>
                    <a:spcPts val="350"/>
                  </a:spcBef>
                  <a:buClr>
                    <a:schemeClr val="accent2"/>
                  </a:buClr>
                  <a:buFont typeface="Wingdings 2"/>
                  <a:buChar char="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2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574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286000" indent="-228600" algn="l" rtl="0" eaLnBrk="1" latinLnBrk="0" hangingPunct="1">
                  <a:spcBef>
                    <a:spcPts val="350"/>
                  </a:spcBef>
                  <a:buClr>
                    <a:schemeClr val="accent3"/>
                  </a:buClr>
                  <a:buFont typeface="Wingdings 2"/>
                  <a:buChar char=""/>
                  <a:defRPr kumimoji="0"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fr-FR" dirty="0">
                    <a:solidFill>
                      <a:srgbClr val="0070C0"/>
                    </a:solidFill>
                  </a:rPr>
                  <a:t>Comparer une ou deux proportions</a:t>
                </a:r>
              </a:p>
              <a:p>
                <a:pPr lvl="2"/>
                <a:r>
                  <a:rPr lang="fr-FR" dirty="0"/>
                  <a:t>Test z</a:t>
                </a:r>
              </a:p>
              <a:p>
                <a:pPr lvl="2"/>
                <a:r>
                  <a:rPr lang="fr-FR" dirty="0"/>
                  <a:t>Test du         			(</a:t>
                </a:r>
                <a14:m>
                  <m:oMath xmlns:m="http://schemas.openxmlformats.org/officeDocument/2006/math">
                    <m:r>
                      <a:rPr lang="fr-FR" i="1" smtClean="0">
                        <a:latin typeface="Cambria Math"/>
                        <a:ea typeface="Cambria Math"/>
                      </a:rPr>
                      <m:t>≥</m:t>
                    </m:r>
                  </m:oMath>
                </a14:m>
                <a:r>
                  <a:rPr lang="fr-FR" dirty="0"/>
                  <a:t> 2 variables qualitatives)</a:t>
                </a:r>
              </a:p>
              <a:p>
                <a:pPr marL="630936" lvl="2" indent="0">
                  <a:buFont typeface="Wingdings 2"/>
                  <a:buNone/>
                </a:pPr>
                <a:endParaRPr lang="fr-FR" dirty="0"/>
              </a:p>
            </p:txBody>
          </p:sp>
        </mc:Choice>
        <mc:Fallback xmlns="">
          <p:sp>
            <p:nvSpPr>
              <p:cNvPr id="4" name="Espace réservé du contenu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2852936"/>
                <a:ext cx="8352928" cy="1238608"/>
              </a:xfrm>
              <a:prstGeom prst="rect">
                <a:avLst/>
              </a:prstGeom>
              <a:blipFill rotWithShape="1">
                <a:blip r:embed="rId2" cstate="print"/>
                <a:stretch>
                  <a:fillRect t="-6897" b="-246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501008"/>
            <a:ext cx="511041" cy="590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du contenu 1"/>
          <p:cNvSpPr txBox="1">
            <a:spLocks/>
          </p:cNvSpPr>
          <p:nvPr/>
        </p:nvSpPr>
        <p:spPr>
          <a:xfrm>
            <a:off x="539552" y="4149080"/>
            <a:ext cx="8064896" cy="1584176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fr-FR" dirty="0">
                <a:solidFill>
                  <a:srgbClr val="0070C0"/>
                </a:solidFill>
              </a:rPr>
              <a:t>Tester le lien entre deux variables</a:t>
            </a:r>
          </a:p>
          <a:p>
            <a:pPr lvl="2"/>
            <a:r>
              <a:rPr lang="fr-FR" dirty="0"/>
              <a:t>Test de corrélation 		(variables quantitatives)</a:t>
            </a:r>
          </a:p>
          <a:p>
            <a:pPr lvl="2"/>
            <a:r>
              <a:rPr lang="fr-FR" dirty="0"/>
              <a:t>Test du         			(variables qualitatives)</a:t>
            </a:r>
          </a:p>
          <a:p>
            <a:pPr lvl="2"/>
            <a:r>
              <a:rPr lang="fr-FR" dirty="0"/>
              <a:t>Test de Fisher exact		(variables qualitatives)</a:t>
            </a:r>
          </a:p>
          <a:p>
            <a:pPr marL="630936" lvl="2" indent="0">
              <a:buNone/>
            </a:pPr>
            <a:endParaRPr lang="fr-FR" dirty="0"/>
          </a:p>
          <a:p>
            <a:pPr marL="630936" lvl="2" indent="0">
              <a:buFont typeface="Wingdings 2"/>
              <a:buNone/>
            </a:pPr>
            <a:endParaRPr lang="fr-FR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923" y="4869160"/>
            <a:ext cx="361516" cy="417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4" name="Connecteur droit avec flèche 13"/>
          <p:cNvCxnSpPr/>
          <p:nvPr/>
        </p:nvCxnSpPr>
        <p:spPr>
          <a:xfrm flipH="1">
            <a:off x="4427984" y="1880828"/>
            <a:ext cx="2304256" cy="396044"/>
          </a:xfrm>
          <a:prstGeom prst="straightConnector1">
            <a:avLst/>
          </a:prstGeom>
          <a:ln w="50800"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/>
          <p:nvPr/>
        </p:nvCxnSpPr>
        <p:spPr>
          <a:xfrm flipH="1">
            <a:off x="4355976" y="1880828"/>
            <a:ext cx="2376264" cy="3276364"/>
          </a:xfrm>
          <a:prstGeom prst="straightConnector1">
            <a:avLst/>
          </a:prstGeom>
          <a:ln w="50800"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465061" y="1234497"/>
            <a:ext cx="2685351" cy="129266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fr-FR" sz="2400" b="1" cap="all" spc="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Tests</a:t>
            </a:r>
            <a:r>
              <a:rPr lang="fr-FR" sz="5400" b="1" cap="all" spc="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 </a:t>
            </a:r>
            <a:r>
              <a:rPr lang="fr-FR" sz="2400" b="1" cap="all" spc="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non</a:t>
            </a:r>
            <a:endParaRPr lang="fr-FR" sz="5400" b="1" cap="all" spc="0" dirty="0">
              <a:ln w="0"/>
              <a:solidFill>
                <a:schemeClr val="accent2">
                  <a:lumMod val="60000"/>
                  <a:lumOff val="40000"/>
                </a:schemeClr>
              </a:solidFill>
              <a:effectLst>
                <a:reflection blurRad="12700" stA="50000" endPos="50000" dist="5000" dir="5400000" sy="-100000" rotWithShape="0"/>
              </a:effectLst>
            </a:endParaRPr>
          </a:p>
          <a:p>
            <a:pPr algn="ctr"/>
            <a:r>
              <a:rPr lang="fr-FR" sz="2400" b="1" cap="all" spc="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paramétriques</a:t>
            </a:r>
            <a:endParaRPr lang="fr-FR" sz="5400" b="1" cap="all" spc="0" dirty="0">
              <a:ln w="0"/>
              <a:solidFill>
                <a:schemeClr val="accent2">
                  <a:lumMod val="60000"/>
                  <a:lumOff val="40000"/>
                </a:schemeClr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109826" y="2398404"/>
            <a:ext cx="4542294" cy="360040"/>
          </a:xfrm>
          <a:prstGeom prst="rect">
            <a:avLst/>
          </a:prstGeom>
          <a:noFill/>
          <a:ln w="38100" cmpd="sng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/>
          <p:cNvSpPr/>
          <p:nvPr/>
        </p:nvSpPr>
        <p:spPr>
          <a:xfrm>
            <a:off x="1043608" y="5286912"/>
            <a:ext cx="3816424" cy="360040"/>
          </a:xfrm>
          <a:prstGeom prst="rect">
            <a:avLst/>
          </a:prstGeom>
          <a:noFill/>
          <a:ln w="38100" cmpd="sng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89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7595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La loi Normale				( Quanti )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La loi de Bernoulli et Binomiale 	( Quali )</a:t>
            </a:r>
          </a:p>
          <a:p>
            <a:endParaRPr lang="fr-FR" dirty="0"/>
          </a:p>
          <a:p>
            <a:r>
              <a:rPr lang="fr-FR" dirty="0"/>
              <a:t>La loi de Poisson 				( Quanti) </a:t>
            </a:r>
          </a:p>
          <a:p>
            <a:endParaRPr lang="fr-FR" dirty="0"/>
          </a:p>
          <a:p>
            <a:r>
              <a:rPr lang="fr-FR" dirty="0"/>
              <a:t>La loi Gamma 					( Quanti )</a:t>
            </a:r>
          </a:p>
          <a:p>
            <a:endParaRPr lang="fr-FR" dirty="0"/>
          </a:p>
          <a:p>
            <a:r>
              <a:rPr lang="fr-FR" dirty="0"/>
              <a:t>La loi Beta 					( Quanti )  </a:t>
            </a:r>
          </a:p>
          <a:p>
            <a:pPr marL="109728" indent="0">
              <a:buNone/>
            </a:pPr>
            <a:r>
              <a:rPr lang="fr-FR" dirty="0"/>
              <a:t>				etc… 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Exemples de distributions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9</a:t>
            </a:fld>
            <a:endParaRPr lang="fr-FR" dirty="0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statistiques paramétriques utilisent les lois des variables pour calculer des statistiques de test</a:t>
            </a:r>
          </a:p>
          <a:p>
            <a:endParaRPr lang="fr-FR" dirty="0"/>
          </a:p>
          <a:p>
            <a:r>
              <a:rPr lang="fr-FR" dirty="0"/>
              <a:t>Les statistiques non-paramétriques utilisent des méthodes comme l’ordre, les chances d’obtenir tel et tel résultat mais ne se basent pas sur les lois des variables !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 bref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90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726802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Les modèles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91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063003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Généralisation des tests statistiques</a:t>
            </a:r>
          </a:p>
          <a:p>
            <a:pPr marL="109728" indent="0">
              <a:buNone/>
            </a:pPr>
            <a:endParaRPr lang="fr-FR" dirty="0"/>
          </a:p>
          <a:p>
            <a:r>
              <a:rPr lang="fr-FR" dirty="0"/>
              <a:t>Construire un modèle permettant :</a:t>
            </a:r>
          </a:p>
          <a:p>
            <a:pPr lvl="1"/>
            <a:r>
              <a:rPr lang="fr-FR" dirty="0"/>
              <a:t>De décrire la variable Y en fonction des variables explicatives X</a:t>
            </a:r>
          </a:p>
          <a:p>
            <a:pPr lvl="1"/>
            <a:r>
              <a:rPr lang="fr-FR" dirty="0"/>
              <a:t>D’expliquer la variable Y en fonction des variables explicatives X</a:t>
            </a:r>
          </a:p>
          <a:p>
            <a:pPr lvl="1"/>
            <a:r>
              <a:rPr lang="fr-FR" dirty="0"/>
              <a:t>De prédire la variable Y en fonction des variables explicatives X</a:t>
            </a:r>
          </a:p>
          <a:p>
            <a:endParaRPr lang="fr-FR" dirty="0"/>
          </a:p>
          <a:p>
            <a:r>
              <a:rPr lang="fr-FR" i="1" dirty="0"/>
              <a:t>La taille tumorale dépend-elle de la région, du pays, de la consommation de tabac, et du sexe en même temps? </a:t>
            </a:r>
          </a:p>
          <a:p>
            <a:endParaRPr lang="fr-FR" i="1" dirty="0"/>
          </a:p>
          <a:p>
            <a:pPr marL="109728" indent="0">
              <a:buNone/>
            </a:pPr>
            <a:endParaRPr lang="fr-FR" i="1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modèles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92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820884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Besoin d'outils mathématiques pour traduire la réalité au prix d’une perte d'information</a:t>
            </a:r>
          </a:p>
          <a:p>
            <a:endParaRPr lang="fr-FR" dirty="0"/>
          </a:p>
          <a:p>
            <a:pPr marL="274320" lvl="1" indent="0">
              <a:buNone/>
            </a:pPr>
            <a:r>
              <a:rPr lang="fr-FR" i="1" dirty="0"/>
              <a:t>« Ce qui est simple est faux. Ce qui est compliqué est inutilisable »</a:t>
            </a:r>
          </a:p>
          <a:p>
            <a:pPr marL="274320" lvl="1" indent="0" algn="r">
              <a:buNone/>
            </a:pPr>
            <a:r>
              <a:rPr lang="fr-FR" dirty="0"/>
              <a:t>Paul Valéry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modèles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93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43834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345" y="1600200"/>
            <a:ext cx="6807310" cy="4876800"/>
          </a:xfrm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HUS - GMRC &amp;  Laboratoire de Biostatistique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94</a:t>
            </a:fld>
            <a:endParaRPr lang="fr-BE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/>
              <a:t>Modélisation</a:t>
            </a:r>
            <a:endParaRPr lang="fr-BE" dirty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CB757A12-C888-427B-8E45-F5DEAA4AC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modèles</a:t>
            </a:r>
          </a:p>
        </p:txBody>
      </p:sp>
    </p:spTree>
    <p:extLst>
      <p:ext uri="{BB962C8B-B14F-4D97-AF65-F5344CB8AC3E}">
        <p14:creationId xmlns:p14="http://schemas.microsoft.com/office/powerpoint/2010/main" val="372711801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fr-FR" dirty="0"/>
              <a:t>On constate qu’il semble y avoir une augmentation de la glycémie en fonction de la quantité de sucre ingéré</a:t>
            </a:r>
          </a:p>
          <a:p>
            <a:r>
              <a:rPr lang="fr-FR" dirty="0"/>
              <a:t>Mais tous les points ne sont pas alignés sur une droite :</a:t>
            </a:r>
          </a:p>
          <a:p>
            <a:pPr lvl="2"/>
            <a:r>
              <a:rPr lang="fr-FR" dirty="0"/>
              <a:t>Si tel était le cas, on aurait le nuage de points ci-contre</a:t>
            </a:r>
          </a:p>
          <a:p>
            <a:pPr lvl="2"/>
            <a:r>
              <a:rPr lang="fr-FR" dirty="0"/>
              <a:t>Et un modèle Y=</a:t>
            </a:r>
            <a:r>
              <a:rPr lang="fr-FR" dirty="0" err="1"/>
              <a:t>aX+b</a:t>
            </a:r>
            <a:endParaRPr lang="fr-FR" dirty="0"/>
          </a:p>
          <a:p>
            <a:pPr lvl="2"/>
            <a:endParaRPr lang="fr-FR" dirty="0"/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564904"/>
            <a:ext cx="3932237" cy="2817079"/>
          </a:xfr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95</a:t>
            </a:fld>
            <a:endParaRPr lang="fr-BE"/>
          </a:p>
        </p:txBody>
      </p:sp>
      <p:sp>
        <p:nvSpPr>
          <p:cNvPr id="9" name="Titre 8">
            <a:extLst>
              <a:ext uri="{FF2B5EF4-FFF2-40B4-BE49-F238E27FC236}">
                <a16:creationId xmlns:a16="http://schemas.microsoft.com/office/drawing/2014/main" id="{7C3DA76A-009D-4D32-9E6F-12AEDD23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Modèle</a:t>
            </a:r>
          </a:p>
        </p:txBody>
      </p:sp>
    </p:spTree>
    <p:extLst>
      <p:ext uri="{BB962C8B-B14F-4D97-AF65-F5344CB8AC3E}">
        <p14:creationId xmlns:p14="http://schemas.microsoft.com/office/powerpoint/2010/main" val="41720371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DF279581-28E7-43E3-9D5F-979FDFA93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fr-FR" dirty="0"/>
              <a:t>Tous les points ne sont pas alignés sur une droite :</a:t>
            </a:r>
          </a:p>
          <a:p>
            <a:pPr lvl="2"/>
            <a:r>
              <a:rPr lang="fr-FR" dirty="0"/>
              <a:t>La valeur de la glycémie n’est donc pas due uniquement à celle de la quantité de sucre ingéré</a:t>
            </a:r>
          </a:p>
          <a:p>
            <a:pPr lvl="2"/>
            <a:r>
              <a:rPr lang="fr-FR" dirty="0"/>
              <a:t>La valeur de la glycémie est donc vraisemblablement due à celle de la quantité de sucre ingéré et à d’autres variables (non relevées ici)</a:t>
            </a:r>
          </a:p>
          <a:p>
            <a:pPr lvl="2"/>
            <a:r>
              <a:rPr lang="fr-FR" dirty="0"/>
              <a:t>Le modèle s’écrit donc Y=</a:t>
            </a:r>
            <a:r>
              <a:rPr lang="fr-FR" dirty="0" err="1"/>
              <a:t>aX+b+e</a:t>
            </a:r>
            <a:endParaRPr lang="fr-FR" dirty="0"/>
          </a:p>
          <a:p>
            <a:pPr lvl="2"/>
            <a:r>
              <a:rPr lang="fr-FR" dirty="0"/>
              <a:t>Avec e un terme aléatoire qui représente l’ensemble des autres variables pouvant expliquer Y</a:t>
            </a:r>
          </a:p>
          <a:p>
            <a:pPr lvl="2"/>
            <a:r>
              <a:rPr lang="fr-FR" dirty="0"/>
              <a:t>Le modèle va donc prédire la valeur de la glycémie en fonction de la quantité de sucre ingéré par la droite rouge sur le nuage de points ci-dessous</a:t>
            </a:r>
          </a:p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B33C98C-1510-45CC-8ED0-AE76373D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96</a:t>
            </a:fld>
            <a:endParaRPr lang="fr-FR" dirty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8731023-4636-40F0-9D30-840F1933A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Modèle</a:t>
            </a:r>
          </a:p>
        </p:txBody>
      </p:sp>
    </p:spTree>
    <p:extLst>
      <p:ext uri="{BB962C8B-B14F-4D97-AF65-F5344CB8AC3E}">
        <p14:creationId xmlns:p14="http://schemas.microsoft.com/office/powerpoint/2010/main" val="272253396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8D29C39C-F053-414C-9CE8-C6120F49F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939F234-025B-4A6C-863D-EF1EBB93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97</a:t>
            </a:fld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54450FD-8535-4AE1-9B55-14F3D0DCF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Modèle</a:t>
            </a:r>
          </a:p>
        </p:txBody>
      </p:sp>
      <p:pic>
        <p:nvPicPr>
          <p:cNvPr id="5" name="Espace réservé du contenu 7">
            <a:extLst>
              <a:ext uri="{FF2B5EF4-FFF2-40B4-BE49-F238E27FC236}">
                <a16:creationId xmlns:a16="http://schemas.microsoft.com/office/drawing/2014/main" id="{DEC50FCA-0DEC-4EB9-B882-5A4175609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345" y="1600200"/>
            <a:ext cx="680731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0435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Taille ~ Poids</a:t>
            </a:r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modèle linéaire simple</a:t>
            </a: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1484784"/>
            <a:ext cx="4814263" cy="4807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98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0720561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9921-34BC-4D64-B88B-0B3476116E74}" type="slidenum">
              <a:rPr lang="fr-FR" smtClean="0"/>
              <a:pPr/>
              <a:t>99</a:t>
            </a:fld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modèle linéaire simple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700808"/>
            <a:ext cx="1968500" cy="706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08" y="1124745"/>
            <a:ext cx="5757557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contenu 1"/>
          <p:cNvSpPr>
            <a:spLocks noGrp="1"/>
          </p:cNvSpPr>
          <p:nvPr>
            <p:ph idx="1"/>
          </p:nvPr>
        </p:nvSpPr>
        <p:spPr>
          <a:xfrm>
            <a:off x="457200" y="2852936"/>
            <a:ext cx="2559108" cy="1152128"/>
          </a:xfrm>
        </p:spPr>
        <p:txBody>
          <a:bodyPr/>
          <a:lstStyle/>
          <a:p>
            <a:r>
              <a:rPr lang="fr-FR" dirty="0"/>
              <a:t>Moindres carrés</a:t>
            </a:r>
          </a:p>
          <a:p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5220072" y="4149080"/>
            <a:ext cx="792088" cy="5760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3923928" y="1340768"/>
            <a:ext cx="2304256" cy="5760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70854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otonde">
  <a:themeElements>
    <a:clrScheme name="Rotond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Rotond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Rotond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5AB8A9DD26674D9E194F155E65A7AA" ma:contentTypeVersion="4" ma:contentTypeDescription="Crée un document." ma:contentTypeScope="" ma:versionID="76c77233e17be6a8c42260dbeb134127">
  <xsd:schema xmlns:xsd="http://www.w3.org/2001/XMLSchema" xmlns:xs="http://www.w3.org/2001/XMLSchema" xmlns:p="http://schemas.microsoft.com/office/2006/metadata/properties" xmlns:ns3="e1f1a529-2215-4aab-bb27-b3a69f90f778" targetNamespace="http://schemas.microsoft.com/office/2006/metadata/properties" ma:root="true" ma:fieldsID="eb12cd8abb248e97edf637bc2a072625" ns3:_="">
    <xsd:import namespace="e1f1a529-2215-4aab-bb27-b3a69f90f77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f1a529-2215-4aab-bb27-b3a69f90f7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63E55D2-38D2-4FD5-93C0-BB265F1CD6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f1a529-2215-4aab-bb27-b3a69f90f7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89FB77-19E2-4C89-964D-C7B64DDBE59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AD466C-0190-4039-9C51-461B9FE7C257}">
  <ds:schemaRefs>
    <ds:schemaRef ds:uri="http://purl.org/dc/elements/1.1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infopath/2007/PartnerControls"/>
    <ds:schemaRef ds:uri="http://schemas.microsoft.com/office/2006/metadata/properties"/>
    <ds:schemaRef ds:uri="e1f1a529-2215-4aab-bb27-b3a69f90f77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2743</TotalTime>
  <Words>4400</Words>
  <Application>Microsoft Office PowerPoint</Application>
  <PresentationFormat>Affichage à l'écran (4:3)</PresentationFormat>
  <Paragraphs>943</Paragraphs>
  <Slides>134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134</vt:i4>
      </vt:variant>
    </vt:vector>
  </HeadingPairs>
  <TitlesOfParts>
    <vt:vector size="143" baseType="lpstr">
      <vt:lpstr>Arial</vt:lpstr>
      <vt:lpstr>Calibri</vt:lpstr>
      <vt:lpstr>Cambria Math</vt:lpstr>
      <vt:lpstr>Lucida Sans Unicode</vt:lpstr>
      <vt:lpstr>Verdana</vt:lpstr>
      <vt:lpstr>Wingdings</vt:lpstr>
      <vt:lpstr>Wingdings 2</vt:lpstr>
      <vt:lpstr>Wingdings 3</vt:lpstr>
      <vt:lpstr>Rotonde</vt:lpstr>
      <vt:lpstr>Statistiques explicatives</vt:lpstr>
      <vt:lpstr>Population &amp; Echantillon</vt:lpstr>
      <vt:lpstr>La population complète</vt:lpstr>
      <vt:lpstr>L’échantillon</vt:lpstr>
      <vt:lpstr>L’échantillon </vt:lpstr>
      <vt:lpstr>Lois de probabilités </vt:lpstr>
      <vt:lpstr>Définition : l’histogramme</vt:lpstr>
      <vt:lpstr>Différentes distributions</vt:lpstr>
      <vt:lpstr>Exemples de distributions</vt:lpstr>
      <vt:lpstr>Historiquement : La table de Galton</vt:lpstr>
      <vt:lpstr>Un phénomène fréquent…</vt:lpstr>
      <vt:lpstr>La loi Normale</vt:lpstr>
      <vt:lpstr>Dans la vie de tous les jours</vt:lpstr>
      <vt:lpstr>De                -&gt;</vt:lpstr>
      <vt:lpstr>Loi normale centrée réduite</vt:lpstr>
      <vt:lpstr>Loi normale centrée réduite</vt:lpstr>
      <vt:lpstr>Loi normale centrée réduite</vt:lpstr>
      <vt:lpstr>Propriétés de la loi normale centrée réduite (loi de Z = transformée de X)</vt:lpstr>
      <vt:lpstr>La loi Normale</vt:lpstr>
      <vt:lpstr>Le TCL : un grand théorème </vt:lpstr>
      <vt:lpstr>Exemple</vt:lpstr>
      <vt:lpstr>Les autres lois:     Bernoulli &amp; Binomiale</vt:lpstr>
      <vt:lpstr>Loi de Poisson</vt:lpstr>
      <vt:lpstr>Loi Uniforme</vt:lpstr>
      <vt:lpstr>Loi Gamma</vt:lpstr>
      <vt:lpstr>Loi Beta</vt:lpstr>
      <vt:lpstr>Conclusions</vt:lpstr>
      <vt:lpstr>Estimation d’un paramètre</vt:lpstr>
      <vt:lpstr>Présentation PowerPoint</vt:lpstr>
      <vt:lpstr>Estimation d’un paramètre</vt:lpstr>
      <vt:lpstr>Estimation d’une moyenne inconnue</vt:lpstr>
      <vt:lpstr>Estimation d’une moyenne inconnue</vt:lpstr>
      <vt:lpstr>Estimation d’un pourcentage inconnu</vt:lpstr>
      <vt:lpstr>Risque d’erreur α</vt:lpstr>
      <vt:lpstr>Tests statistiques</vt:lpstr>
      <vt:lpstr>Rappel Population / échantillon</vt:lpstr>
      <vt:lpstr>L’intervalle de confiance</vt:lpstr>
      <vt:lpstr>Et entre deux groupes ?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Principe des tests de comparaison</vt:lpstr>
      <vt:lpstr>Comparer une moyenne à une valeur de référence</vt:lpstr>
      <vt:lpstr>Comparer deux moyennes</vt:lpstr>
      <vt:lpstr>Comparer deux variances</vt:lpstr>
      <vt:lpstr>Comparer deux proportions</vt:lpstr>
      <vt:lpstr>Retour sur la notion de test</vt:lpstr>
      <vt:lpstr>Fonctionnement du test z</vt:lpstr>
      <vt:lpstr>Interprétation du test z</vt:lpstr>
      <vt:lpstr>Pourquoi cette statistique ?</vt:lpstr>
      <vt:lpstr>Pourquoi cette statistique ?</vt:lpstr>
      <vt:lpstr>La méthode</vt:lpstr>
      <vt:lpstr>Présentation PowerPoint</vt:lpstr>
      <vt:lpstr>Exemple de calcul</vt:lpstr>
      <vt:lpstr>Présentation PowerPoint</vt:lpstr>
      <vt:lpstr>Exemple (suite)</vt:lpstr>
      <vt:lpstr>Exemple (suite)</vt:lpstr>
      <vt:lpstr>Exemple (suite)</vt:lpstr>
      <vt:lpstr>Exemple (suite)</vt:lpstr>
      <vt:lpstr>Significatif Vs Non Significatif</vt:lpstr>
      <vt:lpstr>Non significatif ? </vt:lpstr>
      <vt:lpstr>Fonctionnement du test du χ²</vt:lpstr>
      <vt:lpstr>Fonctionnement du test du χ²</vt:lpstr>
      <vt:lpstr>Fonctionnement du test du χ²</vt:lpstr>
      <vt:lpstr>Fonctionnement du test du χ²</vt:lpstr>
      <vt:lpstr>Présentation PowerPoint</vt:lpstr>
      <vt:lpstr>Fonctionnement du test du χ²</vt:lpstr>
      <vt:lpstr>Donc les tests…</vt:lpstr>
      <vt:lpstr>Latéralité d’un test</vt:lpstr>
      <vt:lpstr>Unilatéral</vt:lpstr>
      <vt:lpstr>Unilatéral</vt:lpstr>
      <vt:lpstr>Bilatéral</vt:lpstr>
      <vt:lpstr>Latéralité d’un test</vt:lpstr>
      <vt:lpstr>Les principaux tests</vt:lpstr>
      <vt:lpstr>La p.valeur</vt:lpstr>
      <vt:lpstr>Présentation PowerPoint</vt:lpstr>
      <vt:lpstr>Présentation PowerPoint</vt:lpstr>
      <vt:lpstr>Présentation PowerPoint</vt:lpstr>
      <vt:lpstr>La p.valeur</vt:lpstr>
      <vt:lpstr>La p.valeur</vt:lpstr>
      <vt:lpstr>Tests paramétriques et non-paramétriques</vt:lpstr>
      <vt:lpstr>Les principaux tests</vt:lpstr>
      <vt:lpstr>Les principaux tests</vt:lpstr>
      <vt:lpstr>Les principaux tests</vt:lpstr>
      <vt:lpstr>En bref</vt:lpstr>
      <vt:lpstr>Les modèles</vt:lpstr>
      <vt:lpstr>Les modèles </vt:lpstr>
      <vt:lpstr>Les modèles </vt:lpstr>
      <vt:lpstr>Les modèles</vt:lpstr>
      <vt:lpstr>Modèle</vt:lpstr>
      <vt:lpstr>Modèle</vt:lpstr>
      <vt:lpstr>Modèle</vt:lpstr>
      <vt:lpstr>Le modèle linéaire simple</vt:lpstr>
      <vt:lpstr>Le modèle linéaire simple</vt:lpstr>
      <vt:lpstr>Le modèle linéaire simple</vt:lpstr>
      <vt:lpstr>Le modèle linéaire simple</vt:lpstr>
      <vt:lpstr>Le modèle linéaire simple</vt:lpstr>
      <vt:lpstr>Le modèle linéaire multiple</vt:lpstr>
      <vt:lpstr>Exemple : Modèle linéaire multiple</vt:lpstr>
      <vt:lpstr>Les conditions pour faire ces modèles</vt:lpstr>
      <vt:lpstr>Condition non respectée ?</vt:lpstr>
      <vt:lpstr>Régression logistique</vt:lpstr>
      <vt:lpstr>Le nombre de sujets nécessaires</vt:lpstr>
      <vt:lpstr>Le nombre de sujets nécessaires</vt:lpstr>
      <vt:lpstr>Le nombre de sujets nécessaires</vt:lpstr>
      <vt:lpstr>Les risques statistiques:</vt:lpstr>
      <vt:lpstr>Présentation PowerPoint</vt:lpstr>
      <vt:lpstr>Présentation PowerPoint</vt:lpstr>
      <vt:lpstr>Présentation PowerPoint</vt:lpstr>
      <vt:lpstr>Les données manquantes</vt:lpstr>
      <vt:lpstr>Les données manquantes</vt:lpstr>
      <vt:lpstr>Les données manquantes</vt:lpstr>
      <vt:lpstr>Présentation PowerPoint</vt:lpstr>
      <vt:lpstr>Conséquences</vt:lpstr>
      <vt:lpstr>Conséquences</vt:lpstr>
      <vt:lpstr>Conséquences</vt:lpstr>
      <vt:lpstr>Conséquences</vt:lpstr>
      <vt:lpstr>Conséquences</vt:lpstr>
      <vt:lpstr>Les statistiques bayésiennes</vt:lpstr>
      <vt:lpstr>Fréquentiste et Bayésien…</vt:lpstr>
      <vt:lpstr>Fréquentiste</vt:lpstr>
      <vt:lpstr>Analyses bayésiennes…</vt:lpstr>
      <vt:lpstr>Analyses bayésiennes…</vt:lpstr>
      <vt:lpstr>Analyses bayésiennes </vt:lpstr>
      <vt:lpstr>Conclusion Bayes Vs Fréquentistes</vt:lpstr>
      <vt:lpstr>Conclusions…</vt:lpstr>
      <vt:lpstr>Une analyse statistique…</vt:lpstr>
      <vt:lpstr>Présentation PowerPoint</vt:lpstr>
      <vt:lpstr>Références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aux biostatistiques</dc:title>
  <dc:creator>Mickaël</dc:creator>
  <cp:lastModifiedBy>thibaut fabacher</cp:lastModifiedBy>
  <cp:revision>274</cp:revision>
  <dcterms:created xsi:type="dcterms:W3CDTF">2014-01-05T12:24:08Z</dcterms:created>
  <dcterms:modified xsi:type="dcterms:W3CDTF">2021-04-15T13:47:05Z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0x0101002E5AB8A9DD26674D9E194F155E65A7AA</vt:lpwstr>
  </property>
</Properties>
</file>

<file path=docProps/thumbnail.jpeg>
</file>